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4" r:id="rId6"/>
    <p:sldId id="261" r:id="rId7"/>
    <p:sldId id="265" r:id="rId8"/>
    <p:sldId id="262" r:id="rId9"/>
    <p:sldId id="263" r:id="rId10"/>
    <p:sldId id="267" r:id="rId11"/>
    <p:sldId id="271" r:id="rId12"/>
    <p:sldId id="272" r:id="rId13"/>
    <p:sldId id="268" r:id="rId14"/>
    <p:sldId id="270" r:id="rId15"/>
    <p:sldId id="266" r:id="rId16"/>
    <p:sldId id="269" r:id="rId17"/>
    <p:sldId id="279" r:id="rId18"/>
    <p:sldId id="274" r:id="rId19"/>
    <p:sldId id="276" r:id="rId20"/>
    <p:sldId id="278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2"/>
    <p:restoredTop sz="94705"/>
  </p:normalViewPr>
  <p:slideViewPr>
    <p:cSldViewPr snapToGrid="0" snapToObjects="1">
      <p:cViewPr varScale="1">
        <p:scale>
          <a:sx n="76" d="100"/>
          <a:sy n="76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4288E-BC35-EB45-B648-3BFFDE8398E2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AC094-584B-C04A-B7F8-2A8AA2894250}">
      <dgm:prSet phldrT="[Text]" custT="1"/>
      <dgm:spPr/>
      <dgm:t>
        <a:bodyPr/>
        <a:lstStyle/>
        <a:p>
          <a:r>
            <a:rPr lang="en-US" sz="1800" dirty="0"/>
            <a:t>Child &amp; Family</a:t>
          </a:r>
        </a:p>
      </dgm:t>
    </dgm:pt>
    <dgm:pt modelId="{D3D2C280-8500-7445-8121-3456E8ACD047}" type="parTrans" cxnId="{E3116D1B-5894-CC42-ADE1-7AAEA848B394}">
      <dgm:prSet/>
      <dgm:spPr/>
      <dgm:t>
        <a:bodyPr/>
        <a:lstStyle/>
        <a:p>
          <a:endParaRPr lang="en-US"/>
        </a:p>
      </dgm:t>
    </dgm:pt>
    <dgm:pt modelId="{C20ABB2D-EC02-F246-979D-2570F919FF81}" type="sibTrans" cxnId="{E3116D1B-5894-CC42-ADE1-7AAEA848B394}">
      <dgm:prSet/>
      <dgm:spPr/>
      <dgm:t>
        <a:bodyPr/>
        <a:lstStyle/>
        <a:p>
          <a:endParaRPr lang="en-US"/>
        </a:p>
      </dgm:t>
    </dgm:pt>
    <dgm:pt modelId="{D5232053-A3C4-484A-97AA-24CCC9DB5831}">
      <dgm:prSet phldrT="[Text]"/>
      <dgm:spPr/>
      <dgm:t>
        <a:bodyPr/>
        <a:lstStyle/>
        <a:p>
          <a:r>
            <a:rPr lang="en-US" dirty="0"/>
            <a:t>Healthcare</a:t>
          </a:r>
        </a:p>
      </dgm:t>
    </dgm:pt>
    <dgm:pt modelId="{A5CCACA9-FE63-C249-ADAC-54C4AE95088D}" type="parTrans" cxnId="{91C7338D-4186-054C-AB20-835D09A5B9D5}">
      <dgm:prSet/>
      <dgm:spPr/>
      <dgm:t>
        <a:bodyPr/>
        <a:lstStyle/>
        <a:p>
          <a:endParaRPr lang="en-US"/>
        </a:p>
      </dgm:t>
    </dgm:pt>
    <dgm:pt modelId="{763EFA95-CED7-E647-8821-9933E1C8A5E2}" type="sibTrans" cxnId="{91C7338D-4186-054C-AB20-835D09A5B9D5}">
      <dgm:prSet/>
      <dgm:spPr/>
      <dgm:t>
        <a:bodyPr/>
        <a:lstStyle/>
        <a:p>
          <a:endParaRPr lang="en-US"/>
        </a:p>
      </dgm:t>
    </dgm:pt>
    <dgm:pt modelId="{B263A4B0-F6FE-DA4A-902D-ECAE406A7AAF}">
      <dgm:prSet phldrT="[Text]"/>
      <dgm:spPr/>
      <dgm:t>
        <a:bodyPr/>
        <a:lstStyle/>
        <a:p>
          <a:r>
            <a:rPr lang="en-US" dirty="0"/>
            <a:t>School</a:t>
          </a:r>
        </a:p>
      </dgm:t>
    </dgm:pt>
    <dgm:pt modelId="{FD5CB130-D2F4-9646-A94E-D6F494AC7422}" type="parTrans" cxnId="{8F3DC79A-5C16-C249-B2D9-8CCC286D9B32}">
      <dgm:prSet/>
      <dgm:spPr/>
      <dgm:t>
        <a:bodyPr/>
        <a:lstStyle/>
        <a:p>
          <a:endParaRPr lang="en-US"/>
        </a:p>
      </dgm:t>
    </dgm:pt>
    <dgm:pt modelId="{61F67C45-7E0B-F24F-A84D-576185ADF02E}" type="sibTrans" cxnId="{8F3DC79A-5C16-C249-B2D9-8CCC286D9B32}">
      <dgm:prSet/>
      <dgm:spPr/>
      <dgm:t>
        <a:bodyPr/>
        <a:lstStyle/>
        <a:p>
          <a:endParaRPr lang="en-US"/>
        </a:p>
      </dgm:t>
    </dgm:pt>
    <dgm:pt modelId="{32206169-1124-BE4F-A21F-0B8B6D2BF170}">
      <dgm:prSet phldrT="[Text]"/>
      <dgm:spPr/>
      <dgm:t>
        <a:bodyPr/>
        <a:lstStyle/>
        <a:p>
          <a:r>
            <a:rPr lang="en-US" dirty="0"/>
            <a:t>Rehabilitation</a:t>
          </a:r>
        </a:p>
      </dgm:t>
    </dgm:pt>
    <dgm:pt modelId="{E8367A17-7987-6945-9104-E29A961517F7}" type="parTrans" cxnId="{1457B82C-6C83-644F-B6F6-F52FA1DB6EBD}">
      <dgm:prSet/>
      <dgm:spPr/>
      <dgm:t>
        <a:bodyPr/>
        <a:lstStyle/>
        <a:p>
          <a:endParaRPr lang="en-US"/>
        </a:p>
      </dgm:t>
    </dgm:pt>
    <dgm:pt modelId="{911D81A7-DC79-1D49-A6A4-7FFCA8560576}" type="sibTrans" cxnId="{1457B82C-6C83-644F-B6F6-F52FA1DB6EBD}">
      <dgm:prSet/>
      <dgm:spPr/>
      <dgm:t>
        <a:bodyPr/>
        <a:lstStyle/>
        <a:p>
          <a:endParaRPr lang="en-US"/>
        </a:p>
      </dgm:t>
    </dgm:pt>
    <dgm:pt modelId="{43B4E7F3-DF4F-EA46-AB4C-6074A63EE469}">
      <dgm:prSet phldrT="[Text]"/>
      <dgm:spPr/>
      <dgm:t>
        <a:bodyPr/>
        <a:lstStyle/>
        <a:p>
          <a:r>
            <a:rPr lang="en-US" dirty="0"/>
            <a:t>Primary Clinicians</a:t>
          </a:r>
        </a:p>
      </dgm:t>
    </dgm:pt>
    <dgm:pt modelId="{E82EB1AE-0CF2-D746-A57F-80168CCA3AAC}" type="parTrans" cxnId="{0B54EFBC-F7C8-5B47-A07D-B228C61C649B}">
      <dgm:prSet/>
      <dgm:spPr/>
      <dgm:t>
        <a:bodyPr/>
        <a:lstStyle/>
        <a:p>
          <a:endParaRPr lang="en-US"/>
        </a:p>
      </dgm:t>
    </dgm:pt>
    <dgm:pt modelId="{28455984-A68B-AD43-9910-F85B286A63F4}" type="sibTrans" cxnId="{0B54EFBC-F7C8-5B47-A07D-B228C61C649B}">
      <dgm:prSet/>
      <dgm:spPr/>
      <dgm:t>
        <a:bodyPr/>
        <a:lstStyle/>
        <a:p>
          <a:endParaRPr lang="en-US"/>
        </a:p>
      </dgm:t>
    </dgm:pt>
    <dgm:pt modelId="{B78EECE4-F15B-5E4E-9E86-EA61DD63642D}">
      <dgm:prSet phldrT="[Text]"/>
      <dgm:spPr/>
      <dgm:t>
        <a:bodyPr/>
        <a:lstStyle/>
        <a:p>
          <a:r>
            <a:rPr lang="en-US" dirty="0"/>
            <a:t>Pharmacist</a:t>
          </a:r>
        </a:p>
      </dgm:t>
    </dgm:pt>
    <dgm:pt modelId="{C4E7F417-33BF-3547-8F4A-4873C0B0EC81}" type="parTrans" cxnId="{5C566B76-4869-A342-B07C-65D92A8EE862}">
      <dgm:prSet/>
      <dgm:spPr/>
      <dgm:t>
        <a:bodyPr/>
        <a:lstStyle/>
        <a:p>
          <a:endParaRPr lang="en-US"/>
        </a:p>
      </dgm:t>
    </dgm:pt>
    <dgm:pt modelId="{9FFA79AB-E019-BF43-8CE0-1E6BFE747CFF}" type="sibTrans" cxnId="{5C566B76-4869-A342-B07C-65D92A8EE862}">
      <dgm:prSet/>
      <dgm:spPr/>
      <dgm:t>
        <a:bodyPr/>
        <a:lstStyle/>
        <a:p>
          <a:endParaRPr lang="en-US"/>
        </a:p>
      </dgm:t>
    </dgm:pt>
    <dgm:pt modelId="{E8D3F9DE-EC9F-8C4E-AE22-6CD0436497C4}">
      <dgm:prSet/>
      <dgm:spPr/>
      <dgm:t>
        <a:bodyPr/>
        <a:lstStyle/>
        <a:p>
          <a:r>
            <a:rPr lang="en-US" dirty="0"/>
            <a:t>Mental Health</a:t>
          </a:r>
        </a:p>
      </dgm:t>
    </dgm:pt>
    <dgm:pt modelId="{378BDFAD-41A0-8245-98C7-8DA3D5DD7008}" type="parTrans" cxnId="{B8B2855C-721D-534E-8B9F-DF77FF822557}">
      <dgm:prSet/>
      <dgm:spPr/>
      <dgm:t>
        <a:bodyPr/>
        <a:lstStyle/>
        <a:p>
          <a:endParaRPr lang="en-US"/>
        </a:p>
      </dgm:t>
    </dgm:pt>
    <dgm:pt modelId="{477C605F-180D-1741-AEF0-2C52B6AE2D22}" type="sibTrans" cxnId="{B8B2855C-721D-534E-8B9F-DF77FF822557}">
      <dgm:prSet/>
      <dgm:spPr/>
      <dgm:t>
        <a:bodyPr/>
        <a:lstStyle/>
        <a:p>
          <a:endParaRPr lang="en-US"/>
        </a:p>
      </dgm:t>
    </dgm:pt>
    <dgm:pt modelId="{6DEC6CB2-C51D-DF40-8207-FFAB955B83BC}">
      <dgm:prSet/>
      <dgm:spPr/>
      <dgm:t>
        <a:bodyPr/>
        <a:lstStyle/>
        <a:p>
          <a:r>
            <a:rPr lang="en-US" dirty="0"/>
            <a:t>Counselor</a:t>
          </a:r>
        </a:p>
      </dgm:t>
    </dgm:pt>
    <dgm:pt modelId="{E3CA7586-29B6-814F-B1E8-8E2F7F1ED54E}" type="parTrans" cxnId="{EE0F1B2C-F673-AF4F-B6B1-6620EF217062}">
      <dgm:prSet/>
      <dgm:spPr/>
      <dgm:t>
        <a:bodyPr/>
        <a:lstStyle/>
        <a:p>
          <a:endParaRPr lang="en-US"/>
        </a:p>
      </dgm:t>
    </dgm:pt>
    <dgm:pt modelId="{8D9CD78C-46CE-424D-A822-ECA20FA447CD}" type="sibTrans" cxnId="{EE0F1B2C-F673-AF4F-B6B1-6620EF217062}">
      <dgm:prSet/>
      <dgm:spPr/>
      <dgm:t>
        <a:bodyPr/>
        <a:lstStyle/>
        <a:p>
          <a:endParaRPr lang="en-US"/>
        </a:p>
      </dgm:t>
    </dgm:pt>
    <dgm:pt modelId="{02861A81-1FBE-C24D-8CCB-EB7F38D3E033}">
      <dgm:prSet/>
      <dgm:spPr/>
      <dgm:t>
        <a:bodyPr/>
        <a:lstStyle/>
        <a:p>
          <a:r>
            <a:rPr lang="en-US" dirty="0"/>
            <a:t>Educators</a:t>
          </a:r>
        </a:p>
      </dgm:t>
    </dgm:pt>
    <dgm:pt modelId="{8ED8C27C-AF07-1B4B-AEF4-C6DB9401E5BE}" type="parTrans" cxnId="{A6D3FB99-3EB9-BC47-9058-90AE4BCD108F}">
      <dgm:prSet/>
      <dgm:spPr/>
      <dgm:t>
        <a:bodyPr/>
        <a:lstStyle/>
        <a:p>
          <a:endParaRPr lang="en-US"/>
        </a:p>
      </dgm:t>
    </dgm:pt>
    <dgm:pt modelId="{49FF56A9-DD4B-014D-805B-155B1616E2E5}" type="sibTrans" cxnId="{A6D3FB99-3EB9-BC47-9058-90AE4BCD108F}">
      <dgm:prSet/>
      <dgm:spPr/>
      <dgm:t>
        <a:bodyPr/>
        <a:lstStyle/>
        <a:p>
          <a:endParaRPr lang="en-US"/>
        </a:p>
      </dgm:t>
    </dgm:pt>
    <dgm:pt modelId="{6DCD218C-2E82-0740-BECB-6505DE3B77E9}">
      <dgm:prSet/>
      <dgm:spPr/>
      <dgm:t>
        <a:bodyPr/>
        <a:lstStyle/>
        <a:p>
          <a:r>
            <a:rPr lang="en-US" dirty="0"/>
            <a:t>Speech</a:t>
          </a:r>
        </a:p>
        <a:p>
          <a:r>
            <a:rPr lang="en-US" dirty="0"/>
            <a:t>Therapy</a:t>
          </a:r>
        </a:p>
      </dgm:t>
    </dgm:pt>
    <dgm:pt modelId="{8A4BFE8A-2DA0-8E48-86EC-D6E107F2E442}" type="parTrans" cxnId="{65F39619-8696-394C-BB18-C3D39EDB67F6}">
      <dgm:prSet/>
      <dgm:spPr/>
      <dgm:t>
        <a:bodyPr/>
        <a:lstStyle/>
        <a:p>
          <a:endParaRPr lang="en-US"/>
        </a:p>
      </dgm:t>
    </dgm:pt>
    <dgm:pt modelId="{49F8FDD5-20EF-E346-B5C2-FB53E82FC7DB}" type="sibTrans" cxnId="{65F39619-8696-394C-BB18-C3D39EDB67F6}">
      <dgm:prSet/>
      <dgm:spPr/>
      <dgm:t>
        <a:bodyPr/>
        <a:lstStyle/>
        <a:p>
          <a:endParaRPr lang="en-US"/>
        </a:p>
      </dgm:t>
    </dgm:pt>
    <dgm:pt modelId="{7A7EE614-7203-A74A-AAFB-F1B1895BA4B4}">
      <dgm:prSet/>
      <dgm:spPr/>
      <dgm:t>
        <a:bodyPr/>
        <a:lstStyle/>
        <a:p>
          <a:r>
            <a:rPr lang="en-US" dirty="0"/>
            <a:t>Physical and </a:t>
          </a:r>
        </a:p>
        <a:p>
          <a:r>
            <a:rPr lang="en-US" dirty="0"/>
            <a:t>Occupational</a:t>
          </a:r>
        </a:p>
        <a:p>
          <a:r>
            <a:rPr lang="en-US" dirty="0"/>
            <a:t>Therapy</a:t>
          </a:r>
        </a:p>
      </dgm:t>
    </dgm:pt>
    <dgm:pt modelId="{029940B8-39DE-CA40-BE21-914912C4ABA9}" type="parTrans" cxnId="{3A578025-62E8-3340-8DDA-BFAE6DEA4C05}">
      <dgm:prSet/>
      <dgm:spPr/>
      <dgm:t>
        <a:bodyPr/>
        <a:lstStyle/>
        <a:p>
          <a:endParaRPr lang="en-US"/>
        </a:p>
      </dgm:t>
    </dgm:pt>
    <dgm:pt modelId="{3E219AE0-06AF-D748-A2C6-48011E3B7722}" type="sibTrans" cxnId="{3A578025-62E8-3340-8DDA-BFAE6DEA4C05}">
      <dgm:prSet/>
      <dgm:spPr/>
      <dgm:t>
        <a:bodyPr/>
        <a:lstStyle/>
        <a:p>
          <a:endParaRPr lang="en-US"/>
        </a:p>
      </dgm:t>
    </dgm:pt>
    <dgm:pt modelId="{56CE8DBA-0E99-F444-8473-27A2754B1975}">
      <dgm:prSet/>
      <dgm:spPr/>
      <dgm:t>
        <a:bodyPr/>
        <a:lstStyle/>
        <a:p>
          <a:r>
            <a:rPr lang="en-US" dirty="0"/>
            <a:t>Support </a:t>
          </a:r>
        </a:p>
        <a:p>
          <a:r>
            <a:rPr lang="en-US" dirty="0"/>
            <a:t>Staff</a:t>
          </a:r>
        </a:p>
      </dgm:t>
    </dgm:pt>
    <dgm:pt modelId="{0A140904-FA6A-5E4C-8279-AED4B3F7FB11}" type="parTrans" cxnId="{9817BBE6-C566-5D44-946C-3EBDCBBC341B}">
      <dgm:prSet/>
      <dgm:spPr/>
      <dgm:t>
        <a:bodyPr/>
        <a:lstStyle/>
        <a:p>
          <a:endParaRPr lang="en-US"/>
        </a:p>
      </dgm:t>
    </dgm:pt>
    <dgm:pt modelId="{CFFDE02B-C2A2-624E-A17C-047D6D351D3B}" type="sibTrans" cxnId="{9817BBE6-C566-5D44-946C-3EBDCBBC341B}">
      <dgm:prSet/>
      <dgm:spPr/>
      <dgm:t>
        <a:bodyPr/>
        <a:lstStyle/>
        <a:p>
          <a:endParaRPr lang="en-US"/>
        </a:p>
      </dgm:t>
    </dgm:pt>
    <dgm:pt modelId="{D0945231-EB56-504B-9808-5A486117A0DA}">
      <dgm:prSet/>
      <dgm:spPr/>
      <dgm:t>
        <a:bodyPr/>
        <a:lstStyle/>
        <a:p>
          <a:r>
            <a:rPr lang="en-US" dirty="0"/>
            <a:t>Specialists</a:t>
          </a:r>
        </a:p>
      </dgm:t>
    </dgm:pt>
    <dgm:pt modelId="{F7B5CB15-A331-BE4E-A86D-31B1BB40C2A7}" type="parTrans" cxnId="{22E3F686-5CFF-C447-BCCE-E557FCB610EE}">
      <dgm:prSet/>
      <dgm:spPr/>
      <dgm:t>
        <a:bodyPr/>
        <a:lstStyle/>
        <a:p>
          <a:endParaRPr lang="en-US"/>
        </a:p>
      </dgm:t>
    </dgm:pt>
    <dgm:pt modelId="{19F5D634-15B4-6643-BEEB-12F9830CFB2C}" type="sibTrans" cxnId="{22E3F686-5CFF-C447-BCCE-E557FCB610EE}">
      <dgm:prSet/>
      <dgm:spPr/>
      <dgm:t>
        <a:bodyPr/>
        <a:lstStyle/>
        <a:p>
          <a:endParaRPr lang="en-US"/>
        </a:p>
      </dgm:t>
    </dgm:pt>
    <dgm:pt modelId="{690FB10F-E355-4F9C-8F42-94462666E5F4}">
      <dgm:prSet/>
      <dgm:spPr/>
      <dgm:t>
        <a:bodyPr/>
        <a:lstStyle/>
        <a:p>
          <a:r>
            <a:rPr lang="en-US" dirty="0"/>
            <a:t>Psychiatrist</a:t>
          </a:r>
        </a:p>
      </dgm:t>
    </dgm:pt>
    <dgm:pt modelId="{0AF6D8E3-A610-4F94-A583-9BF200968173}" type="parTrans" cxnId="{57F7310A-7B29-45F1-9395-DDF3137F4957}">
      <dgm:prSet/>
      <dgm:spPr/>
      <dgm:t>
        <a:bodyPr/>
        <a:lstStyle/>
        <a:p>
          <a:endParaRPr lang="en-US"/>
        </a:p>
      </dgm:t>
    </dgm:pt>
    <dgm:pt modelId="{52F2C8B2-B421-4212-A8E8-21605B9DBFCF}" type="sibTrans" cxnId="{57F7310A-7B29-45F1-9395-DDF3137F4957}">
      <dgm:prSet/>
      <dgm:spPr/>
      <dgm:t>
        <a:bodyPr/>
        <a:lstStyle/>
        <a:p>
          <a:endParaRPr lang="en-US"/>
        </a:p>
      </dgm:t>
    </dgm:pt>
    <dgm:pt modelId="{96E2DBFE-226E-1B49-AB77-34F0853A2E5A}" type="pres">
      <dgm:prSet presAssocID="{5BB4288E-BC35-EB45-B648-3BFFDE8398E2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</dgm:pt>
    <dgm:pt modelId="{449BEF73-1455-894C-9972-16A5503AB018}" type="pres">
      <dgm:prSet presAssocID="{FF8AC094-584B-C04A-B7F8-2A8AA2894250}" presName="textCenter" presStyleLbl="node1" presStyleIdx="0" presStyleCnt="14" custScaleX="93174" custScaleY="89958"/>
      <dgm:spPr/>
    </dgm:pt>
    <dgm:pt modelId="{5E302903-3852-5749-8063-357BD43800CD}" type="pres">
      <dgm:prSet presAssocID="{FF8AC094-584B-C04A-B7F8-2A8AA2894250}" presName="cycle_1" presStyleCnt="0"/>
      <dgm:spPr/>
    </dgm:pt>
    <dgm:pt modelId="{9167C5FB-CEBB-E94B-8B92-F9E4DA9B4339}" type="pres">
      <dgm:prSet presAssocID="{D5232053-A3C4-484A-97AA-24CCC9DB5831}" presName="childCenter1" presStyleLbl="node1" presStyleIdx="1" presStyleCnt="14"/>
      <dgm:spPr/>
    </dgm:pt>
    <dgm:pt modelId="{4883B886-9DDA-404A-AD0B-91B45B22CAE3}" type="pres">
      <dgm:prSet presAssocID="{E82EB1AE-0CF2-D746-A57F-80168CCA3AAC}" presName="Name141" presStyleLbl="parChTrans1D3" presStyleIdx="0" presStyleCnt="9"/>
      <dgm:spPr/>
    </dgm:pt>
    <dgm:pt modelId="{D1B5DBDC-37A6-CE45-A50C-1931085F9DBC}" type="pres">
      <dgm:prSet presAssocID="{43B4E7F3-DF4F-EA46-AB4C-6074A63EE469}" presName="text1" presStyleLbl="node1" presStyleIdx="2" presStyleCnt="14">
        <dgm:presLayoutVars>
          <dgm:bulletEnabled val="1"/>
        </dgm:presLayoutVars>
      </dgm:prSet>
      <dgm:spPr/>
    </dgm:pt>
    <dgm:pt modelId="{183173CE-94B4-C547-9818-E2B3575CA17B}" type="pres">
      <dgm:prSet presAssocID="{C4E7F417-33BF-3547-8F4A-4873C0B0EC81}" presName="Name141" presStyleLbl="parChTrans1D3" presStyleIdx="1" presStyleCnt="9"/>
      <dgm:spPr/>
    </dgm:pt>
    <dgm:pt modelId="{B581CF4C-9791-754B-A6D2-2EBE4D708238}" type="pres">
      <dgm:prSet presAssocID="{B78EECE4-F15B-5E4E-9E86-EA61DD63642D}" presName="text1" presStyleLbl="node1" presStyleIdx="3" presStyleCnt="14">
        <dgm:presLayoutVars>
          <dgm:bulletEnabled val="1"/>
        </dgm:presLayoutVars>
      </dgm:prSet>
      <dgm:spPr/>
    </dgm:pt>
    <dgm:pt modelId="{77F6A370-D8FB-164C-8BD6-6AD329F7769E}" type="pres">
      <dgm:prSet presAssocID="{F7B5CB15-A331-BE4E-A86D-31B1BB40C2A7}" presName="Name141" presStyleLbl="parChTrans1D3" presStyleIdx="2" presStyleCnt="9"/>
      <dgm:spPr/>
    </dgm:pt>
    <dgm:pt modelId="{1D8788CB-0D10-3B4E-83A4-F76A2E42447F}" type="pres">
      <dgm:prSet presAssocID="{D0945231-EB56-504B-9808-5A486117A0DA}" presName="text1" presStyleLbl="node1" presStyleIdx="4" presStyleCnt="14">
        <dgm:presLayoutVars>
          <dgm:bulletEnabled val="1"/>
        </dgm:presLayoutVars>
      </dgm:prSet>
      <dgm:spPr/>
    </dgm:pt>
    <dgm:pt modelId="{BE75AB4B-D0E1-CD42-BB5B-61FDF7742F02}" type="pres">
      <dgm:prSet presAssocID="{A5CCACA9-FE63-C249-ADAC-54C4AE95088D}" presName="Name144" presStyleLbl="parChTrans1D2" presStyleIdx="0" presStyleCnt="4"/>
      <dgm:spPr/>
    </dgm:pt>
    <dgm:pt modelId="{649CB9D1-39E5-5A43-98FD-6DDF0DBAA5CB}" type="pres">
      <dgm:prSet presAssocID="{FF8AC094-584B-C04A-B7F8-2A8AA2894250}" presName="cycle_2" presStyleCnt="0"/>
      <dgm:spPr/>
    </dgm:pt>
    <dgm:pt modelId="{16E8107D-D893-4741-A708-323F5BAE72FB}" type="pres">
      <dgm:prSet presAssocID="{E8D3F9DE-EC9F-8C4E-AE22-6CD0436497C4}" presName="childCenter2" presStyleLbl="node1" presStyleIdx="5" presStyleCnt="14"/>
      <dgm:spPr>
        <a:prstGeom prst="rect">
          <a:avLst/>
        </a:prstGeom>
      </dgm:spPr>
    </dgm:pt>
    <dgm:pt modelId="{93F903E9-A364-4248-AF10-DBD260AC3377}" type="pres">
      <dgm:prSet presAssocID="{E3CA7586-29B6-814F-B1E8-8E2F7F1ED54E}" presName="Name218" presStyleLbl="parChTrans1D3" presStyleIdx="3" presStyleCnt="9"/>
      <dgm:spPr/>
    </dgm:pt>
    <dgm:pt modelId="{5F332328-D65B-B945-B172-5F6D8A11763B}" type="pres">
      <dgm:prSet presAssocID="{6DEC6CB2-C51D-DF40-8207-FFAB955B83BC}" presName="text2" presStyleLbl="node1" presStyleIdx="6" presStyleCnt="14">
        <dgm:presLayoutVars>
          <dgm:bulletEnabled val="1"/>
        </dgm:presLayoutVars>
      </dgm:prSet>
      <dgm:spPr/>
    </dgm:pt>
    <dgm:pt modelId="{65031358-67A0-4151-9D37-E01DE3078BF1}" type="pres">
      <dgm:prSet presAssocID="{0AF6D8E3-A610-4F94-A583-9BF200968173}" presName="Name218" presStyleLbl="parChTrans1D3" presStyleIdx="4" presStyleCnt="9"/>
      <dgm:spPr/>
    </dgm:pt>
    <dgm:pt modelId="{460878CE-8AAD-4681-9604-3E4214B34DE4}" type="pres">
      <dgm:prSet presAssocID="{690FB10F-E355-4F9C-8F42-94462666E5F4}" presName="text2" presStyleLbl="node1" presStyleIdx="7" presStyleCnt="14">
        <dgm:presLayoutVars>
          <dgm:bulletEnabled val="1"/>
        </dgm:presLayoutVars>
      </dgm:prSet>
      <dgm:spPr/>
    </dgm:pt>
    <dgm:pt modelId="{33B16FC8-CF9E-4399-8E1F-923266EC8AE5}" type="pres">
      <dgm:prSet presAssocID="{378BDFAD-41A0-8245-98C7-8DA3D5DD7008}" presName="Name221" presStyleLbl="parChTrans1D2" presStyleIdx="1" presStyleCnt="4"/>
      <dgm:spPr/>
    </dgm:pt>
    <dgm:pt modelId="{BED3DAAA-186A-F34A-86D4-9BA15C4DA58D}" type="pres">
      <dgm:prSet presAssocID="{FF8AC094-584B-C04A-B7F8-2A8AA2894250}" presName="cycle_3" presStyleCnt="0"/>
      <dgm:spPr/>
    </dgm:pt>
    <dgm:pt modelId="{0838E60F-2AC5-4149-A2FC-AD45A02B694C}" type="pres">
      <dgm:prSet presAssocID="{B263A4B0-F6FE-DA4A-902D-ECAE406A7AAF}" presName="childCenter3" presStyleLbl="node1" presStyleIdx="8" presStyleCnt="14"/>
      <dgm:spPr/>
    </dgm:pt>
    <dgm:pt modelId="{DC23981A-BD82-D94E-85B2-7D68A9925E37}" type="pres">
      <dgm:prSet presAssocID="{8ED8C27C-AF07-1B4B-AEF4-C6DB9401E5BE}" presName="Name285" presStyleLbl="parChTrans1D3" presStyleIdx="5" presStyleCnt="9"/>
      <dgm:spPr/>
    </dgm:pt>
    <dgm:pt modelId="{5798DB16-231B-0543-A13A-3E1FFEF697C6}" type="pres">
      <dgm:prSet presAssocID="{02861A81-1FBE-C24D-8CCB-EB7F38D3E033}" presName="text3" presStyleLbl="node1" presStyleIdx="9" presStyleCnt="14">
        <dgm:presLayoutVars>
          <dgm:bulletEnabled val="1"/>
        </dgm:presLayoutVars>
      </dgm:prSet>
      <dgm:spPr/>
    </dgm:pt>
    <dgm:pt modelId="{D33F36BA-E598-0542-9388-45DEA622106A}" type="pres">
      <dgm:prSet presAssocID="{0A140904-FA6A-5E4C-8279-AED4B3F7FB11}" presName="Name285" presStyleLbl="parChTrans1D3" presStyleIdx="6" presStyleCnt="9"/>
      <dgm:spPr/>
    </dgm:pt>
    <dgm:pt modelId="{D1F9DB98-1D96-7244-A601-A240C6945751}" type="pres">
      <dgm:prSet presAssocID="{56CE8DBA-0E99-F444-8473-27A2754B1975}" presName="text3" presStyleLbl="node1" presStyleIdx="10" presStyleCnt="14">
        <dgm:presLayoutVars>
          <dgm:bulletEnabled val="1"/>
        </dgm:presLayoutVars>
      </dgm:prSet>
      <dgm:spPr/>
    </dgm:pt>
    <dgm:pt modelId="{C31095A2-E747-C94B-83DB-82FCD2D48C55}" type="pres">
      <dgm:prSet presAssocID="{FD5CB130-D2F4-9646-A94E-D6F494AC7422}" presName="Name288" presStyleLbl="parChTrans1D2" presStyleIdx="2" presStyleCnt="4"/>
      <dgm:spPr/>
    </dgm:pt>
    <dgm:pt modelId="{DE32C67C-A2C0-1542-AADB-9A499DACBE32}" type="pres">
      <dgm:prSet presAssocID="{FF8AC094-584B-C04A-B7F8-2A8AA2894250}" presName="cycle_4" presStyleCnt="0"/>
      <dgm:spPr/>
    </dgm:pt>
    <dgm:pt modelId="{C2D7E7CC-0DD4-9D4E-8A25-6BD14960EB79}" type="pres">
      <dgm:prSet presAssocID="{32206169-1124-BE4F-A21F-0B8B6D2BF170}" presName="childCenter4" presStyleLbl="node1" presStyleIdx="11" presStyleCnt="14" custScaleX="134106" custScaleY="109586"/>
      <dgm:spPr/>
    </dgm:pt>
    <dgm:pt modelId="{3BB10ACC-140C-2B47-8578-D3618A27D89D}" type="pres">
      <dgm:prSet presAssocID="{8A4BFE8A-2DA0-8E48-86EC-D6E107F2E442}" presName="Name342" presStyleLbl="parChTrans1D3" presStyleIdx="7" presStyleCnt="9"/>
      <dgm:spPr/>
    </dgm:pt>
    <dgm:pt modelId="{CA623B14-1720-7E45-B735-7CC5F7CE515C}" type="pres">
      <dgm:prSet presAssocID="{6DCD218C-2E82-0740-BECB-6505DE3B77E9}" presName="text4" presStyleLbl="node1" presStyleIdx="12" presStyleCnt="14">
        <dgm:presLayoutVars>
          <dgm:bulletEnabled val="1"/>
        </dgm:presLayoutVars>
      </dgm:prSet>
      <dgm:spPr/>
    </dgm:pt>
    <dgm:pt modelId="{B74F2A9A-1C37-D54C-B25C-E3F87449D0B0}" type="pres">
      <dgm:prSet presAssocID="{029940B8-39DE-CA40-BE21-914912C4ABA9}" presName="Name342" presStyleLbl="parChTrans1D3" presStyleIdx="8" presStyleCnt="9"/>
      <dgm:spPr/>
    </dgm:pt>
    <dgm:pt modelId="{1D1FBBFE-A5AA-624D-9FE4-DB1923A181C2}" type="pres">
      <dgm:prSet presAssocID="{7A7EE614-7203-A74A-AAFB-F1B1895BA4B4}" presName="text4" presStyleLbl="node1" presStyleIdx="13" presStyleCnt="14">
        <dgm:presLayoutVars>
          <dgm:bulletEnabled val="1"/>
        </dgm:presLayoutVars>
      </dgm:prSet>
      <dgm:spPr/>
    </dgm:pt>
    <dgm:pt modelId="{908F0673-E725-9647-A6B8-E7C065800019}" type="pres">
      <dgm:prSet presAssocID="{E8367A17-7987-6945-9104-E29A961517F7}" presName="Name345" presStyleLbl="parChTrans1D2" presStyleIdx="3" presStyleCnt="4"/>
      <dgm:spPr/>
    </dgm:pt>
  </dgm:ptLst>
  <dgm:cxnLst>
    <dgm:cxn modelId="{E5199106-AC73-DA4A-925C-768D4A2AD4E9}" type="presOf" srcId="{E3CA7586-29B6-814F-B1E8-8E2F7F1ED54E}" destId="{93F903E9-A364-4248-AF10-DBD260AC3377}" srcOrd="0" destOrd="0" presId="urn:microsoft.com/office/officeart/2008/layout/RadialCluster"/>
    <dgm:cxn modelId="{57F7310A-7B29-45F1-9395-DDF3137F4957}" srcId="{E8D3F9DE-EC9F-8C4E-AE22-6CD0436497C4}" destId="{690FB10F-E355-4F9C-8F42-94462666E5F4}" srcOrd="1" destOrd="0" parTransId="{0AF6D8E3-A610-4F94-A583-9BF200968173}" sibTransId="{52F2C8B2-B421-4212-A8E8-21605B9DBFCF}"/>
    <dgm:cxn modelId="{192BD20B-CBCF-4E21-9789-2942C9417EE5}" type="presOf" srcId="{E8D3F9DE-EC9F-8C4E-AE22-6CD0436497C4}" destId="{16E8107D-D893-4741-A708-323F5BAE72FB}" srcOrd="0" destOrd="0" presId="urn:microsoft.com/office/officeart/2008/layout/RadialCluster"/>
    <dgm:cxn modelId="{C2019217-963A-8A4F-AC20-32EDBF07423B}" type="presOf" srcId="{43B4E7F3-DF4F-EA46-AB4C-6074A63EE469}" destId="{D1B5DBDC-37A6-CE45-A50C-1931085F9DBC}" srcOrd="0" destOrd="0" presId="urn:microsoft.com/office/officeart/2008/layout/RadialCluster"/>
    <dgm:cxn modelId="{65F39619-8696-394C-BB18-C3D39EDB67F6}" srcId="{32206169-1124-BE4F-A21F-0B8B6D2BF170}" destId="{6DCD218C-2E82-0740-BECB-6505DE3B77E9}" srcOrd="0" destOrd="0" parTransId="{8A4BFE8A-2DA0-8E48-86EC-D6E107F2E442}" sibTransId="{49F8FDD5-20EF-E346-B5C2-FB53E82FC7DB}"/>
    <dgm:cxn modelId="{E3116D1B-5894-CC42-ADE1-7AAEA848B394}" srcId="{5BB4288E-BC35-EB45-B648-3BFFDE8398E2}" destId="{FF8AC094-584B-C04A-B7F8-2A8AA2894250}" srcOrd="0" destOrd="0" parTransId="{D3D2C280-8500-7445-8121-3456E8ACD047}" sibTransId="{C20ABB2D-EC02-F246-979D-2570F919FF81}"/>
    <dgm:cxn modelId="{FC694323-0284-2144-85C9-899CD0C56725}" type="presOf" srcId="{E82EB1AE-0CF2-D746-A57F-80168CCA3AAC}" destId="{4883B886-9DDA-404A-AD0B-91B45B22CAE3}" srcOrd="0" destOrd="0" presId="urn:microsoft.com/office/officeart/2008/layout/RadialCluster"/>
    <dgm:cxn modelId="{3A578025-62E8-3340-8DDA-BFAE6DEA4C05}" srcId="{32206169-1124-BE4F-A21F-0B8B6D2BF170}" destId="{7A7EE614-7203-A74A-AAFB-F1B1895BA4B4}" srcOrd="1" destOrd="0" parTransId="{029940B8-39DE-CA40-BE21-914912C4ABA9}" sibTransId="{3E219AE0-06AF-D748-A2C6-48011E3B7722}"/>
    <dgm:cxn modelId="{EE0F1B2C-F673-AF4F-B6B1-6620EF217062}" srcId="{E8D3F9DE-EC9F-8C4E-AE22-6CD0436497C4}" destId="{6DEC6CB2-C51D-DF40-8207-FFAB955B83BC}" srcOrd="0" destOrd="0" parTransId="{E3CA7586-29B6-814F-B1E8-8E2F7F1ED54E}" sibTransId="{8D9CD78C-46CE-424D-A822-ECA20FA447CD}"/>
    <dgm:cxn modelId="{1457B82C-6C83-644F-B6F6-F52FA1DB6EBD}" srcId="{FF8AC094-584B-C04A-B7F8-2A8AA2894250}" destId="{32206169-1124-BE4F-A21F-0B8B6D2BF170}" srcOrd="3" destOrd="0" parTransId="{E8367A17-7987-6945-9104-E29A961517F7}" sibTransId="{911D81A7-DC79-1D49-A6A4-7FFCA8560576}"/>
    <dgm:cxn modelId="{3E6C6737-A6EF-4432-BF0C-6CF31CE4AC0B}" type="presOf" srcId="{0AF6D8E3-A610-4F94-A583-9BF200968173}" destId="{65031358-67A0-4151-9D37-E01DE3078BF1}" srcOrd="0" destOrd="0" presId="urn:microsoft.com/office/officeart/2008/layout/RadialCluster"/>
    <dgm:cxn modelId="{2E150C3E-B51A-C345-B191-BD8CE8BDBAF9}" type="presOf" srcId="{D0945231-EB56-504B-9808-5A486117A0DA}" destId="{1D8788CB-0D10-3B4E-83A4-F76A2E42447F}" srcOrd="0" destOrd="0" presId="urn:microsoft.com/office/officeart/2008/layout/RadialCluster"/>
    <dgm:cxn modelId="{27DCDB44-46FE-E247-A9D0-27CD302BE9A7}" type="presOf" srcId="{6DEC6CB2-C51D-DF40-8207-FFAB955B83BC}" destId="{5F332328-D65B-B945-B172-5F6D8A11763B}" srcOrd="0" destOrd="0" presId="urn:microsoft.com/office/officeart/2008/layout/RadialCluster"/>
    <dgm:cxn modelId="{CF20594C-B636-4B22-95DD-ECA0D73E5247}" type="presOf" srcId="{690FB10F-E355-4F9C-8F42-94462666E5F4}" destId="{460878CE-8AAD-4681-9604-3E4214B34DE4}" srcOrd="0" destOrd="0" presId="urn:microsoft.com/office/officeart/2008/layout/RadialCluster"/>
    <dgm:cxn modelId="{5442835A-5C63-F349-9333-9478CBF3CB25}" type="presOf" srcId="{029940B8-39DE-CA40-BE21-914912C4ABA9}" destId="{B74F2A9A-1C37-D54C-B25C-E3F87449D0B0}" srcOrd="0" destOrd="0" presId="urn:microsoft.com/office/officeart/2008/layout/RadialCluster"/>
    <dgm:cxn modelId="{B8B2855C-721D-534E-8B9F-DF77FF822557}" srcId="{FF8AC094-584B-C04A-B7F8-2A8AA2894250}" destId="{E8D3F9DE-EC9F-8C4E-AE22-6CD0436497C4}" srcOrd="1" destOrd="0" parTransId="{378BDFAD-41A0-8245-98C7-8DA3D5DD7008}" sibTransId="{477C605F-180D-1741-AEF0-2C52B6AE2D22}"/>
    <dgm:cxn modelId="{56F92764-E770-2F4B-90AB-D2FFC622D96A}" type="presOf" srcId="{B78EECE4-F15B-5E4E-9E86-EA61DD63642D}" destId="{B581CF4C-9791-754B-A6D2-2EBE4D708238}" srcOrd="0" destOrd="0" presId="urn:microsoft.com/office/officeart/2008/layout/RadialCluster"/>
    <dgm:cxn modelId="{8A75CC64-B364-6A4B-999C-BB93CBD6198E}" type="presOf" srcId="{56CE8DBA-0E99-F444-8473-27A2754B1975}" destId="{D1F9DB98-1D96-7244-A601-A240C6945751}" srcOrd="0" destOrd="0" presId="urn:microsoft.com/office/officeart/2008/layout/RadialCluster"/>
    <dgm:cxn modelId="{74709966-5C37-5541-A781-478A22AA0585}" type="presOf" srcId="{B263A4B0-F6FE-DA4A-902D-ECAE406A7AAF}" destId="{0838E60F-2AC5-4149-A2FC-AD45A02B694C}" srcOrd="0" destOrd="0" presId="urn:microsoft.com/office/officeart/2008/layout/RadialCluster"/>
    <dgm:cxn modelId="{0D54D86E-42D2-3644-B0F7-6C31A7FC8252}" type="presOf" srcId="{F7B5CB15-A331-BE4E-A86D-31B1BB40C2A7}" destId="{77F6A370-D8FB-164C-8BD6-6AD329F7769E}" srcOrd="0" destOrd="0" presId="urn:microsoft.com/office/officeart/2008/layout/RadialCluster"/>
    <dgm:cxn modelId="{F0C76971-8C2B-2B4B-B145-5D8E793AA8A1}" type="presOf" srcId="{0A140904-FA6A-5E4C-8279-AED4B3F7FB11}" destId="{D33F36BA-E598-0542-9388-45DEA622106A}" srcOrd="0" destOrd="0" presId="urn:microsoft.com/office/officeart/2008/layout/RadialCluster"/>
    <dgm:cxn modelId="{5C566B76-4869-A342-B07C-65D92A8EE862}" srcId="{D5232053-A3C4-484A-97AA-24CCC9DB5831}" destId="{B78EECE4-F15B-5E4E-9E86-EA61DD63642D}" srcOrd="1" destOrd="0" parTransId="{C4E7F417-33BF-3547-8F4A-4873C0B0EC81}" sibTransId="{9FFA79AB-E019-BF43-8CE0-1E6BFE747CFF}"/>
    <dgm:cxn modelId="{3B338C7F-F049-EB4D-A595-E8F409A13722}" type="presOf" srcId="{7A7EE614-7203-A74A-AAFB-F1B1895BA4B4}" destId="{1D1FBBFE-A5AA-624D-9FE4-DB1923A181C2}" srcOrd="0" destOrd="0" presId="urn:microsoft.com/office/officeart/2008/layout/RadialCluster"/>
    <dgm:cxn modelId="{52182F83-7507-1F40-BF39-6F6BB25B9FF7}" type="presOf" srcId="{FD5CB130-D2F4-9646-A94E-D6F494AC7422}" destId="{C31095A2-E747-C94B-83DB-82FCD2D48C55}" srcOrd="0" destOrd="0" presId="urn:microsoft.com/office/officeart/2008/layout/RadialCluster"/>
    <dgm:cxn modelId="{22E3F686-5CFF-C447-BCCE-E557FCB610EE}" srcId="{D5232053-A3C4-484A-97AA-24CCC9DB5831}" destId="{D0945231-EB56-504B-9808-5A486117A0DA}" srcOrd="2" destOrd="0" parTransId="{F7B5CB15-A331-BE4E-A86D-31B1BB40C2A7}" sibTransId="{19F5D634-15B4-6643-BEEB-12F9830CFB2C}"/>
    <dgm:cxn modelId="{AF8E248B-5790-7C40-BFA6-76B3C4E5BA8A}" type="presOf" srcId="{8ED8C27C-AF07-1B4B-AEF4-C6DB9401E5BE}" destId="{DC23981A-BD82-D94E-85B2-7D68A9925E37}" srcOrd="0" destOrd="0" presId="urn:microsoft.com/office/officeart/2008/layout/RadialCluster"/>
    <dgm:cxn modelId="{B6FE098C-FD74-454A-B8A4-3C37347369FA}" type="presOf" srcId="{5BB4288E-BC35-EB45-B648-3BFFDE8398E2}" destId="{96E2DBFE-226E-1B49-AB77-34F0853A2E5A}" srcOrd="0" destOrd="0" presId="urn:microsoft.com/office/officeart/2008/layout/RadialCluster"/>
    <dgm:cxn modelId="{91C7338D-4186-054C-AB20-835D09A5B9D5}" srcId="{FF8AC094-584B-C04A-B7F8-2A8AA2894250}" destId="{D5232053-A3C4-484A-97AA-24CCC9DB5831}" srcOrd="0" destOrd="0" parTransId="{A5CCACA9-FE63-C249-ADAC-54C4AE95088D}" sibTransId="{763EFA95-CED7-E647-8821-9933E1C8A5E2}"/>
    <dgm:cxn modelId="{477D1897-C8BA-174A-BFBD-722B4FD4B109}" type="presOf" srcId="{FF8AC094-584B-C04A-B7F8-2A8AA2894250}" destId="{449BEF73-1455-894C-9972-16A5503AB018}" srcOrd="0" destOrd="0" presId="urn:microsoft.com/office/officeart/2008/layout/RadialCluster"/>
    <dgm:cxn modelId="{A6D3FB99-3EB9-BC47-9058-90AE4BCD108F}" srcId="{B263A4B0-F6FE-DA4A-902D-ECAE406A7AAF}" destId="{02861A81-1FBE-C24D-8CCB-EB7F38D3E033}" srcOrd="0" destOrd="0" parTransId="{8ED8C27C-AF07-1B4B-AEF4-C6DB9401E5BE}" sibTransId="{49FF56A9-DD4B-014D-805B-155B1616E2E5}"/>
    <dgm:cxn modelId="{8F3DC79A-5C16-C249-B2D9-8CCC286D9B32}" srcId="{FF8AC094-584B-C04A-B7F8-2A8AA2894250}" destId="{B263A4B0-F6FE-DA4A-902D-ECAE406A7AAF}" srcOrd="2" destOrd="0" parTransId="{FD5CB130-D2F4-9646-A94E-D6F494AC7422}" sibTransId="{61F67C45-7E0B-F24F-A84D-576185ADF02E}"/>
    <dgm:cxn modelId="{5626EB9B-3DDB-AE4A-82A1-35D7F8CAF2B8}" type="presOf" srcId="{6DCD218C-2E82-0740-BECB-6505DE3B77E9}" destId="{CA623B14-1720-7E45-B735-7CC5F7CE515C}" srcOrd="0" destOrd="0" presId="urn:microsoft.com/office/officeart/2008/layout/RadialCluster"/>
    <dgm:cxn modelId="{A30BF4AB-85F9-9F41-A2CC-CA193725A0FE}" type="presOf" srcId="{D5232053-A3C4-484A-97AA-24CCC9DB5831}" destId="{9167C5FB-CEBB-E94B-8B92-F9E4DA9B4339}" srcOrd="0" destOrd="0" presId="urn:microsoft.com/office/officeart/2008/layout/RadialCluster"/>
    <dgm:cxn modelId="{EF3CF6AE-D387-BC43-9395-7B4566C7996A}" type="presOf" srcId="{32206169-1124-BE4F-A21F-0B8B6D2BF170}" destId="{C2D7E7CC-0DD4-9D4E-8A25-6BD14960EB79}" srcOrd="0" destOrd="0" presId="urn:microsoft.com/office/officeart/2008/layout/RadialCluster"/>
    <dgm:cxn modelId="{0B54EFBC-F7C8-5B47-A07D-B228C61C649B}" srcId="{D5232053-A3C4-484A-97AA-24CCC9DB5831}" destId="{43B4E7F3-DF4F-EA46-AB4C-6074A63EE469}" srcOrd="0" destOrd="0" parTransId="{E82EB1AE-0CF2-D746-A57F-80168CCA3AAC}" sibTransId="{28455984-A68B-AD43-9910-F85B286A63F4}"/>
    <dgm:cxn modelId="{60696DC5-DFFF-B147-AC29-65B1B744DCDC}" type="presOf" srcId="{C4E7F417-33BF-3547-8F4A-4873C0B0EC81}" destId="{183173CE-94B4-C547-9818-E2B3575CA17B}" srcOrd="0" destOrd="0" presId="urn:microsoft.com/office/officeart/2008/layout/RadialCluster"/>
    <dgm:cxn modelId="{9817BBE6-C566-5D44-946C-3EBDCBBC341B}" srcId="{B263A4B0-F6FE-DA4A-902D-ECAE406A7AAF}" destId="{56CE8DBA-0E99-F444-8473-27A2754B1975}" srcOrd="1" destOrd="0" parTransId="{0A140904-FA6A-5E4C-8279-AED4B3F7FB11}" sibTransId="{CFFDE02B-C2A2-624E-A17C-047D6D351D3B}"/>
    <dgm:cxn modelId="{CD51E1E7-6330-5D4C-8B4E-79D6AF4AD02B}" type="presOf" srcId="{8A4BFE8A-2DA0-8E48-86EC-D6E107F2E442}" destId="{3BB10ACC-140C-2B47-8578-D3618A27D89D}" srcOrd="0" destOrd="0" presId="urn:microsoft.com/office/officeart/2008/layout/RadialCluster"/>
    <dgm:cxn modelId="{FC5698E8-2E7B-4119-B9C0-F77B0B7225C8}" type="presOf" srcId="{378BDFAD-41A0-8245-98C7-8DA3D5DD7008}" destId="{33B16FC8-CF9E-4399-8E1F-923266EC8AE5}" srcOrd="0" destOrd="0" presId="urn:microsoft.com/office/officeart/2008/layout/RadialCluster"/>
    <dgm:cxn modelId="{499BDFEB-201C-2743-9487-B03291DC4548}" type="presOf" srcId="{E8367A17-7987-6945-9104-E29A961517F7}" destId="{908F0673-E725-9647-A6B8-E7C065800019}" srcOrd="0" destOrd="0" presId="urn:microsoft.com/office/officeart/2008/layout/RadialCluster"/>
    <dgm:cxn modelId="{4F2B7DFA-94AA-6E40-A0F8-66EC3BB32EAB}" type="presOf" srcId="{02861A81-1FBE-C24D-8CCB-EB7F38D3E033}" destId="{5798DB16-231B-0543-A13A-3E1FFEF697C6}" srcOrd="0" destOrd="0" presId="urn:microsoft.com/office/officeart/2008/layout/RadialCluster"/>
    <dgm:cxn modelId="{C72E60FD-5EF9-D847-9296-1E260D1FB3A6}" type="presOf" srcId="{A5CCACA9-FE63-C249-ADAC-54C4AE95088D}" destId="{BE75AB4B-D0E1-CD42-BB5B-61FDF7742F02}" srcOrd="0" destOrd="0" presId="urn:microsoft.com/office/officeart/2008/layout/RadialCluster"/>
    <dgm:cxn modelId="{33ED7A5E-86ED-5247-BFA9-2794883B1DFF}" type="presParOf" srcId="{96E2DBFE-226E-1B49-AB77-34F0853A2E5A}" destId="{449BEF73-1455-894C-9972-16A5503AB018}" srcOrd="0" destOrd="0" presId="urn:microsoft.com/office/officeart/2008/layout/RadialCluster"/>
    <dgm:cxn modelId="{8268495D-B6FD-DF40-ADD8-B8E1B20B2162}" type="presParOf" srcId="{96E2DBFE-226E-1B49-AB77-34F0853A2E5A}" destId="{5E302903-3852-5749-8063-357BD43800CD}" srcOrd="1" destOrd="0" presId="urn:microsoft.com/office/officeart/2008/layout/RadialCluster"/>
    <dgm:cxn modelId="{63595EE1-4EE2-CC49-B26E-7506665F4455}" type="presParOf" srcId="{5E302903-3852-5749-8063-357BD43800CD}" destId="{9167C5FB-CEBB-E94B-8B92-F9E4DA9B4339}" srcOrd="0" destOrd="0" presId="urn:microsoft.com/office/officeart/2008/layout/RadialCluster"/>
    <dgm:cxn modelId="{BF9FE401-EA57-6E41-8033-AEC896527F4D}" type="presParOf" srcId="{5E302903-3852-5749-8063-357BD43800CD}" destId="{4883B886-9DDA-404A-AD0B-91B45B22CAE3}" srcOrd="1" destOrd="0" presId="urn:microsoft.com/office/officeart/2008/layout/RadialCluster"/>
    <dgm:cxn modelId="{94066969-3670-2949-B16A-BCB16F0B4557}" type="presParOf" srcId="{5E302903-3852-5749-8063-357BD43800CD}" destId="{D1B5DBDC-37A6-CE45-A50C-1931085F9DBC}" srcOrd="2" destOrd="0" presId="urn:microsoft.com/office/officeart/2008/layout/RadialCluster"/>
    <dgm:cxn modelId="{5506D2A1-DBF7-9241-9B15-2105B3525A59}" type="presParOf" srcId="{5E302903-3852-5749-8063-357BD43800CD}" destId="{183173CE-94B4-C547-9818-E2B3575CA17B}" srcOrd="3" destOrd="0" presId="urn:microsoft.com/office/officeart/2008/layout/RadialCluster"/>
    <dgm:cxn modelId="{30CF2354-68E7-C746-917C-39856DDAF555}" type="presParOf" srcId="{5E302903-3852-5749-8063-357BD43800CD}" destId="{B581CF4C-9791-754B-A6D2-2EBE4D708238}" srcOrd="4" destOrd="0" presId="urn:microsoft.com/office/officeart/2008/layout/RadialCluster"/>
    <dgm:cxn modelId="{C1F9AA42-F56B-844A-8CA4-336857557F01}" type="presParOf" srcId="{5E302903-3852-5749-8063-357BD43800CD}" destId="{77F6A370-D8FB-164C-8BD6-6AD329F7769E}" srcOrd="5" destOrd="0" presId="urn:microsoft.com/office/officeart/2008/layout/RadialCluster"/>
    <dgm:cxn modelId="{6FDD8461-B35F-094F-B407-62967AB79C4B}" type="presParOf" srcId="{5E302903-3852-5749-8063-357BD43800CD}" destId="{1D8788CB-0D10-3B4E-83A4-F76A2E42447F}" srcOrd="6" destOrd="0" presId="urn:microsoft.com/office/officeart/2008/layout/RadialCluster"/>
    <dgm:cxn modelId="{4A52D43A-3FC7-2A45-AB20-8ACF9A18CC83}" type="presParOf" srcId="{96E2DBFE-226E-1B49-AB77-34F0853A2E5A}" destId="{BE75AB4B-D0E1-CD42-BB5B-61FDF7742F02}" srcOrd="2" destOrd="0" presId="urn:microsoft.com/office/officeart/2008/layout/RadialCluster"/>
    <dgm:cxn modelId="{B7AFEF30-D3C9-7248-9414-E2793B763FD2}" type="presParOf" srcId="{96E2DBFE-226E-1B49-AB77-34F0853A2E5A}" destId="{649CB9D1-39E5-5A43-98FD-6DDF0DBAA5CB}" srcOrd="3" destOrd="0" presId="urn:microsoft.com/office/officeart/2008/layout/RadialCluster"/>
    <dgm:cxn modelId="{C75A5632-6E8A-4B1A-84C4-BC7CF6CF3020}" type="presParOf" srcId="{649CB9D1-39E5-5A43-98FD-6DDF0DBAA5CB}" destId="{16E8107D-D893-4741-A708-323F5BAE72FB}" srcOrd="0" destOrd="0" presId="urn:microsoft.com/office/officeart/2008/layout/RadialCluster"/>
    <dgm:cxn modelId="{B4835A89-5F3C-9843-BF0E-26154E0BA6A3}" type="presParOf" srcId="{649CB9D1-39E5-5A43-98FD-6DDF0DBAA5CB}" destId="{93F903E9-A364-4248-AF10-DBD260AC3377}" srcOrd="1" destOrd="0" presId="urn:microsoft.com/office/officeart/2008/layout/RadialCluster"/>
    <dgm:cxn modelId="{45E9DDC4-2F00-F844-A121-091E932CBE71}" type="presParOf" srcId="{649CB9D1-39E5-5A43-98FD-6DDF0DBAA5CB}" destId="{5F332328-D65B-B945-B172-5F6D8A11763B}" srcOrd="2" destOrd="0" presId="urn:microsoft.com/office/officeart/2008/layout/RadialCluster"/>
    <dgm:cxn modelId="{D19B5CF1-8907-44CB-9495-51CEF3690D2F}" type="presParOf" srcId="{649CB9D1-39E5-5A43-98FD-6DDF0DBAA5CB}" destId="{65031358-67A0-4151-9D37-E01DE3078BF1}" srcOrd="3" destOrd="0" presId="urn:microsoft.com/office/officeart/2008/layout/RadialCluster"/>
    <dgm:cxn modelId="{56A94D25-496D-4E47-B49C-52E684D7B208}" type="presParOf" srcId="{649CB9D1-39E5-5A43-98FD-6DDF0DBAA5CB}" destId="{460878CE-8AAD-4681-9604-3E4214B34DE4}" srcOrd="4" destOrd="0" presId="urn:microsoft.com/office/officeart/2008/layout/RadialCluster"/>
    <dgm:cxn modelId="{414298EE-FF69-49F3-A278-80620B4588BA}" type="presParOf" srcId="{96E2DBFE-226E-1B49-AB77-34F0853A2E5A}" destId="{33B16FC8-CF9E-4399-8E1F-923266EC8AE5}" srcOrd="4" destOrd="0" presId="urn:microsoft.com/office/officeart/2008/layout/RadialCluster"/>
    <dgm:cxn modelId="{DF56FDFD-1FCA-2C4E-8C1D-1376A5603F48}" type="presParOf" srcId="{96E2DBFE-226E-1B49-AB77-34F0853A2E5A}" destId="{BED3DAAA-186A-F34A-86D4-9BA15C4DA58D}" srcOrd="5" destOrd="0" presId="urn:microsoft.com/office/officeart/2008/layout/RadialCluster"/>
    <dgm:cxn modelId="{61EF2792-4AB6-EB44-99A1-97A1E1B8DCF8}" type="presParOf" srcId="{BED3DAAA-186A-F34A-86D4-9BA15C4DA58D}" destId="{0838E60F-2AC5-4149-A2FC-AD45A02B694C}" srcOrd="0" destOrd="0" presId="urn:microsoft.com/office/officeart/2008/layout/RadialCluster"/>
    <dgm:cxn modelId="{2AC9C0AB-B07F-414D-8D63-51F68AD7D310}" type="presParOf" srcId="{BED3DAAA-186A-F34A-86D4-9BA15C4DA58D}" destId="{DC23981A-BD82-D94E-85B2-7D68A9925E37}" srcOrd="1" destOrd="0" presId="urn:microsoft.com/office/officeart/2008/layout/RadialCluster"/>
    <dgm:cxn modelId="{C41FD1DE-9F10-094C-A722-3146A64A55A7}" type="presParOf" srcId="{BED3DAAA-186A-F34A-86D4-9BA15C4DA58D}" destId="{5798DB16-231B-0543-A13A-3E1FFEF697C6}" srcOrd="2" destOrd="0" presId="urn:microsoft.com/office/officeart/2008/layout/RadialCluster"/>
    <dgm:cxn modelId="{AAE9EC83-AD61-E34C-A2FC-21426B845BF5}" type="presParOf" srcId="{BED3DAAA-186A-F34A-86D4-9BA15C4DA58D}" destId="{D33F36BA-E598-0542-9388-45DEA622106A}" srcOrd="3" destOrd="0" presId="urn:microsoft.com/office/officeart/2008/layout/RadialCluster"/>
    <dgm:cxn modelId="{37038215-ECB0-E843-ACF9-4E0D6BDA93A6}" type="presParOf" srcId="{BED3DAAA-186A-F34A-86D4-9BA15C4DA58D}" destId="{D1F9DB98-1D96-7244-A601-A240C6945751}" srcOrd="4" destOrd="0" presId="urn:microsoft.com/office/officeart/2008/layout/RadialCluster"/>
    <dgm:cxn modelId="{BBAF9967-DEE1-5143-AD5B-5BE05EF3E561}" type="presParOf" srcId="{96E2DBFE-226E-1B49-AB77-34F0853A2E5A}" destId="{C31095A2-E747-C94B-83DB-82FCD2D48C55}" srcOrd="6" destOrd="0" presId="urn:microsoft.com/office/officeart/2008/layout/RadialCluster"/>
    <dgm:cxn modelId="{FACC3E58-F7F5-2B4C-9E70-97731AFC7866}" type="presParOf" srcId="{96E2DBFE-226E-1B49-AB77-34F0853A2E5A}" destId="{DE32C67C-A2C0-1542-AADB-9A499DACBE32}" srcOrd="7" destOrd="0" presId="urn:microsoft.com/office/officeart/2008/layout/RadialCluster"/>
    <dgm:cxn modelId="{7DE0517C-0A7C-C841-A8A7-65AFCA7DC706}" type="presParOf" srcId="{DE32C67C-A2C0-1542-AADB-9A499DACBE32}" destId="{C2D7E7CC-0DD4-9D4E-8A25-6BD14960EB79}" srcOrd="0" destOrd="0" presId="urn:microsoft.com/office/officeart/2008/layout/RadialCluster"/>
    <dgm:cxn modelId="{0DEE6888-5980-4745-89C2-B7BF2E63975A}" type="presParOf" srcId="{DE32C67C-A2C0-1542-AADB-9A499DACBE32}" destId="{3BB10ACC-140C-2B47-8578-D3618A27D89D}" srcOrd="1" destOrd="0" presId="urn:microsoft.com/office/officeart/2008/layout/RadialCluster"/>
    <dgm:cxn modelId="{1859385A-0802-D44D-A730-B46273EFCD4A}" type="presParOf" srcId="{DE32C67C-A2C0-1542-AADB-9A499DACBE32}" destId="{CA623B14-1720-7E45-B735-7CC5F7CE515C}" srcOrd="2" destOrd="0" presId="urn:microsoft.com/office/officeart/2008/layout/RadialCluster"/>
    <dgm:cxn modelId="{29D65162-B078-0143-97FE-B65BD4651EEF}" type="presParOf" srcId="{DE32C67C-A2C0-1542-AADB-9A499DACBE32}" destId="{B74F2A9A-1C37-D54C-B25C-E3F87449D0B0}" srcOrd="3" destOrd="0" presId="urn:microsoft.com/office/officeart/2008/layout/RadialCluster"/>
    <dgm:cxn modelId="{AD7F5EEA-2A2D-5446-9165-E7E1E8A5EDE6}" type="presParOf" srcId="{DE32C67C-A2C0-1542-AADB-9A499DACBE32}" destId="{1D1FBBFE-A5AA-624D-9FE4-DB1923A181C2}" srcOrd="4" destOrd="0" presId="urn:microsoft.com/office/officeart/2008/layout/RadialCluster"/>
    <dgm:cxn modelId="{878C8533-69AC-D54A-9804-7974A8CC02F0}" type="presParOf" srcId="{96E2DBFE-226E-1B49-AB77-34F0853A2E5A}" destId="{908F0673-E725-9647-A6B8-E7C06580001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F0673-E725-9647-A6B8-E7C065800019}">
      <dsp:nvSpPr>
        <dsp:cNvPr id="0" name=""/>
        <dsp:cNvSpPr/>
      </dsp:nvSpPr>
      <dsp:spPr>
        <a:xfrm>
          <a:off x="4837212" y="2469634"/>
          <a:ext cx="3532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32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095A2-E747-C94B-83DB-82FCD2D48C55}">
      <dsp:nvSpPr>
        <dsp:cNvPr id="0" name=""/>
        <dsp:cNvSpPr/>
      </dsp:nvSpPr>
      <dsp:spPr>
        <a:xfrm rot="5400000">
          <a:off x="4167476" y="3123589"/>
          <a:ext cx="4250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0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16FC8-CF9E-4399-8E1F-923266EC8AE5}">
      <dsp:nvSpPr>
        <dsp:cNvPr id="0" name=""/>
        <dsp:cNvSpPr/>
      </dsp:nvSpPr>
      <dsp:spPr>
        <a:xfrm rot="10800000">
          <a:off x="3513521" y="2469634"/>
          <a:ext cx="409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92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5AB4B-D0E1-CD42-BB5B-61FDF7742F02}">
      <dsp:nvSpPr>
        <dsp:cNvPr id="0" name=""/>
        <dsp:cNvSpPr/>
      </dsp:nvSpPr>
      <dsp:spPr>
        <a:xfrm rot="16200000">
          <a:off x="4183319" y="1831521"/>
          <a:ext cx="3933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338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BEF73-1455-894C-9972-16A5503AB018}">
      <dsp:nvSpPr>
        <dsp:cNvPr id="0" name=""/>
        <dsp:cNvSpPr/>
      </dsp:nvSpPr>
      <dsp:spPr>
        <a:xfrm>
          <a:off x="3922809" y="2028213"/>
          <a:ext cx="914402" cy="882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Child &amp; Family</a:t>
          </a:r>
        </a:p>
      </dsp:txBody>
      <dsp:txXfrm>
        <a:off x="3965906" y="2071310"/>
        <a:ext cx="828208" cy="796647"/>
      </dsp:txXfrm>
    </dsp:sp>
    <dsp:sp modelId="{9167C5FB-CEBB-E94B-8B92-F9E4DA9B4339}">
      <dsp:nvSpPr>
        <dsp:cNvPr id="0" name=""/>
        <dsp:cNvSpPr/>
      </dsp:nvSpPr>
      <dsp:spPr>
        <a:xfrm>
          <a:off x="4051244" y="977297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Healthcare</a:t>
          </a:r>
        </a:p>
      </dsp:txBody>
      <dsp:txXfrm>
        <a:off x="4083342" y="1009395"/>
        <a:ext cx="593337" cy="593337"/>
      </dsp:txXfrm>
    </dsp:sp>
    <dsp:sp modelId="{4883B886-9DDA-404A-AD0B-91B45B22CAE3}">
      <dsp:nvSpPr>
        <dsp:cNvPr id="0" name=""/>
        <dsp:cNvSpPr/>
      </dsp:nvSpPr>
      <dsp:spPr>
        <a:xfrm rot="20250000">
          <a:off x="4699307" y="1122275"/>
          <a:ext cx="2488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81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5DBDC-37A6-CE45-A50C-1931085F9DBC}">
      <dsp:nvSpPr>
        <dsp:cNvPr id="0" name=""/>
        <dsp:cNvSpPr/>
      </dsp:nvSpPr>
      <dsp:spPr>
        <a:xfrm>
          <a:off x="4938652" y="609720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Primary Clinicians</a:t>
          </a:r>
        </a:p>
      </dsp:txBody>
      <dsp:txXfrm>
        <a:off x="4970750" y="641818"/>
        <a:ext cx="593337" cy="593337"/>
      </dsp:txXfrm>
    </dsp:sp>
    <dsp:sp modelId="{183173CE-94B4-C547-9818-E2B3575CA17B}">
      <dsp:nvSpPr>
        <dsp:cNvPr id="0" name=""/>
        <dsp:cNvSpPr/>
      </dsp:nvSpPr>
      <dsp:spPr>
        <a:xfrm rot="16200000">
          <a:off x="4228515" y="825801"/>
          <a:ext cx="3029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99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1CF4C-9791-754B-A6D2-2EBE4D708238}">
      <dsp:nvSpPr>
        <dsp:cNvPr id="0" name=""/>
        <dsp:cNvSpPr/>
      </dsp:nvSpPr>
      <dsp:spPr>
        <a:xfrm>
          <a:off x="4051244" y="16773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Pharmacist</a:t>
          </a:r>
        </a:p>
      </dsp:txBody>
      <dsp:txXfrm>
        <a:off x="4083342" y="48871"/>
        <a:ext cx="593337" cy="593337"/>
      </dsp:txXfrm>
    </dsp:sp>
    <dsp:sp modelId="{77F6A370-D8FB-164C-8BD6-6AD329F7769E}">
      <dsp:nvSpPr>
        <dsp:cNvPr id="0" name=""/>
        <dsp:cNvSpPr/>
      </dsp:nvSpPr>
      <dsp:spPr>
        <a:xfrm rot="12150000">
          <a:off x="3811899" y="1122275"/>
          <a:ext cx="2488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81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788CB-0D10-3B4E-83A4-F76A2E42447F}">
      <dsp:nvSpPr>
        <dsp:cNvPr id="0" name=""/>
        <dsp:cNvSpPr/>
      </dsp:nvSpPr>
      <dsp:spPr>
        <a:xfrm>
          <a:off x="3163836" y="609720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Specialists</a:t>
          </a:r>
        </a:p>
      </dsp:txBody>
      <dsp:txXfrm>
        <a:off x="3195934" y="641818"/>
        <a:ext cx="593337" cy="593337"/>
      </dsp:txXfrm>
    </dsp:sp>
    <dsp:sp modelId="{16E8107D-D893-4741-A708-323F5BAE72FB}">
      <dsp:nvSpPr>
        <dsp:cNvPr id="0" name=""/>
        <dsp:cNvSpPr/>
      </dsp:nvSpPr>
      <dsp:spPr>
        <a:xfrm>
          <a:off x="2855988" y="2140867"/>
          <a:ext cx="657533" cy="657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Mental Health</a:t>
          </a:r>
        </a:p>
      </dsp:txBody>
      <dsp:txXfrm>
        <a:off x="2855988" y="2140867"/>
        <a:ext cx="657533" cy="657533"/>
      </dsp:txXfrm>
    </dsp:sp>
    <dsp:sp modelId="{93F903E9-A364-4248-AF10-DBD260AC3377}">
      <dsp:nvSpPr>
        <dsp:cNvPr id="0" name=""/>
        <dsp:cNvSpPr/>
      </dsp:nvSpPr>
      <dsp:spPr>
        <a:xfrm rot="13500000">
          <a:off x="2566741" y="2021057"/>
          <a:ext cx="338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87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32328-D65B-B945-B172-5F6D8A11763B}">
      <dsp:nvSpPr>
        <dsp:cNvPr id="0" name=""/>
        <dsp:cNvSpPr/>
      </dsp:nvSpPr>
      <dsp:spPr>
        <a:xfrm>
          <a:off x="1958835" y="1243714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Counselor</a:t>
          </a:r>
        </a:p>
      </dsp:txBody>
      <dsp:txXfrm>
        <a:off x="1990933" y="1275812"/>
        <a:ext cx="593337" cy="593337"/>
      </dsp:txXfrm>
    </dsp:sp>
    <dsp:sp modelId="{65031358-67A0-4151-9D37-E01DE3078BF1}">
      <dsp:nvSpPr>
        <dsp:cNvPr id="0" name=""/>
        <dsp:cNvSpPr/>
      </dsp:nvSpPr>
      <dsp:spPr>
        <a:xfrm rot="8100000">
          <a:off x="2566741" y="2918210"/>
          <a:ext cx="338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87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878CE-8AAD-4681-9604-3E4214B34DE4}">
      <dsp:nvSpPr>
        <dsp:cNvPr id="0" name=""/>
        <dsp:cNvSpPr/>
      </dsp:nvSpPr>
      <dsp:spPr>
        <a:xfrm>
          <a:off x="1958835" y="3038021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Psychiatrist</a:t>
          </a:r>
        </a:p>
      </dsp:txBody>
      <dsp:txXfrm>
        <a:off x="1990933" y="3070119"/>
        <a:ext cx="593337" cy="593337"/>
      </dsp:txXfrm>
    </dsp:sp>
    <dsp:sp modelId="{0838E60F-2AC5-4149-A2FC-AD45A02B694C}">
      <dsp:nvSpPr>
        <dsp:cNvPr id="0" name=""/>
        <dsp:cNvSpPr/>
      </dsp:nvSpPr>
      <dsp:spPr>
        <a:xfrm>
          <a:off x="4051244" y="3336123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School</a:t>
          </a:r>
        </a:p>
      </dsp:txBody>
      <dsp:txXfrm>
        <a:off x="4083342" y="3368221"/>
        <a:ext cx="593337" cy="593337"/>
      </dsp:txXfrm>
    </dsp:sp>
    <dsp:sp modelId="{DC23981A-BD82-D94E-85B2-7D68A9925E37}">
      <dsp:nvSpPr>
        <dsp:cNvPr id="0" name=""/>
        <dsp:cNvSpPr/>
      </dsp:nvSpPr>
      <dsp:spPr>
        <a:xfrm rot="8100000">
          <a:off x="3761997" y="4113466"/>
          <a:ext cx="338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87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8DB16-231B-0543-A13A-3E1FFEF697C6}">
      <dsp:nvSpPr>
        <dsp:cNvPr id="0" name=""/>
        <dsp:cNvSpPr/>
      </dsp:nvSpPr>
      <dsp:spPr>
        <a:xfrm>
          <a:off x="3154091" y="4233277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Educators</a:t>
          </a:r>
        </a:p>
      </dsp:txBody>
      <dsp:txXfrm>
        <a:off x="3186189" y="4265375"/>
        <a:ext cx="593337" cy="593337"/>
      </dsp:txXfrm>
    </dsp:sp>
    <dsp:sp modelId="{D33F36BA-E598-0542-9388-45DEA622106A}">
      <dsp:nvSpPr>
        <dsp:cNvPr id="0" name=""/>
        <dsp:cNvSpPr/>
      </dsp:nvSpPr>
      <dsp:spPr>
        <a:xfrm rot="2700000">
          <a:off x="4659150" y="4113466"/>
          <a:ext cx="338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87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9DB98-1D96-7244-A601-A240C6945751}">
      <dsp:nvSpPr>
        <dsp:cNvPr id="0" name=""/>
        <dsp:cNvSpPr/>
      </dsp:nvSpPr>
      <dsp:spPr>
        <a:xfrm>
          <a:off x="4948397" y="4233277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Support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Staff</a:t>
          </a:r>
        </a:p>
      </dsp:txBody>
      <dsp:txXfrm>
        <a:off x="4980495" y="4265375"/>
        <a:ext cx="593337" cy="593337"/>
      </dsp:txXfrm>
    </dsp:sp>
    <dsp:sp modelId="{C2D7E7CC-0DD4-9D4E-8A25-6BD14960EB79}">
      <dsp:nvSpPr>
        <dsp:cNvPr id="0" name=""/>
        <dsp:cNvSpPr/>
      </dsp:nvSpPr>
      <dsp:spPr>
        <a:xfrm>
          <a:off x="5190436" y="2109352"/>
          <a:ext cx="881791" cy="720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Rehabilitation</a:t>
          </a:r>
        </a:p>
      </dsp:txBody>
      <dsp:txXfrm>
        <a:off x="5225611" y="2144527"/>
        <a:ext cx="811441" cy="650214"/>
      </dsp:txXfrm>
    </dsp:sp>
    <dsp:sp modelId="{3BB10ACC-140C-2B47-8578-D3618A27D89D}">
      <dsp:nvSpPr>
        <dsp:cNvPr id="0" name=""/>
        <dsp:cNvSpPr/>
      </dsp:nvSpPr>
      <dsp:spPr>
        <a:xfrm rot="2700000">
          <a:off x="5948513" y="2933968"/>
          <a:ext cx="294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30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23B14-1720-7E45-B735-7CC5F7CE515C}">
      <dsp:nvSpPr>
        <dsp:cNvPr id="0" name=""/>
        <dsp:cNvSpPr/>
      </dsp:nvSpPr>
      <dsp:spPr>
        <a:xfrm>
          <a:off x="6199718" y="3038021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Speech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Therapy</a:t>
          </a:r>
        </a:p>
      </dsp:txBody>
      <dsp:txXfrm>
        <a:off x="6231816" y="3070119"/>
        <a:ext cx="593337" cy="593337"/>
      </dsp:txXfrm>
    </dsp:sp>
    <dsp:sp modelId="{B74F2A9A-1C37-D54C-B25C-E3F87449D0B0}">
      <dsp:nvSpPr>
        <dsp:cNvPr id="0" name=""/>
        <dsp:cNvSpPr/>
      </dsp:nvSpPr>
      <dsp:spPr>
        <a:xfrm rot="18900000">
          <a:off x="5948513" y="2005300"/>
          <a:ext cx="294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30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FBBFE-A5AA-624D-9FE4-DB1923A181C2}">
      <dsp:nvSpPr>
        <dsp:cNvPr id="0" name=""/>
        <dsp:cNvSpPr/>
      </dsp:nvSpPr>
      <dsp:spPr>
        <a:xfrm>
          <a:off x="6199718" y="1243714"/>
          <a:ext cx="657533" cy="657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Physical and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Occupational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Therapy</a:t>
          </a:r>
        </a:p>
      </dsp:txBody>
      <dsp:txXfrm>
        <a:off x="6231816" y="1275812"/>
        <a:ext cx="593337" cy="593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3801-E2B4-4598-A329-DC05B45CBBDA}" type="datetimeFigureOut">
              <a:rPr lang="en-US" smtClean="0"/>
              <a:t>8/24/18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58034-7D82-4063-AD97-ABF2FDD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29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84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68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7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5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Normal 5-44</a:t>
            </a:r>
          </a:p>
          <a:p>
            <a:r>
              <a:rPr lang="en-US" dirty="0"/>
              <a:t>45-54 intermediate</a:t>
            </a:r>
          </a:p>
          <a:p>
            <a:r>
              <a:rPr lang="en-US" dirty="0"/>
              <a:t>55-200 is premutation </a:t>
            </a:r>
          </a:p>
          <a:p>
            <a:r>
              <a:rPr lang="en-US" dirty="0"/>
              <a:t>&gt;200 is full mutation.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66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8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4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57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59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5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63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22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5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58034-7D82-4063-AD97-ABF2FDD6F2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6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5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63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7F36-639D-CE46-B950-1F91C0DEA7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4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39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182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55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0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33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68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73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41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70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17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6427" y="6355760"/>
            <a:ext cx="9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232A33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ounded Rectangle 7"/>
          <p:cNvSpPr/>
          <p:nvPr/>
        </p:nvSpPr>
        <p:spPr>
          <a:xfrm>
            <a:off x="2136427" y="6308735"/>
            <a:ext cx="9445975" cy="47025"/>
          </a:xfrm>
          <a:prstGeom prst="roundRect">
            <a:avLst/>
          </a:prstGeom>
          <a:solidFill>
            <a:srgbClr val="7182C0"/>
          </a:solidFill>
          <a:ln w="3175">
            <a:solidFill>
              <a:srgbClr val="7182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9" name="Picture 8" descr="peds-hor-colour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1" y="5915563"/>
            <a:ext cx="2121126" cy="91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0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rgbClr val="7182C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1384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ncbddd/fxs/index.html" TargetMode="External"/><Relationship Id="rId4" Type="http://schemas.openxmlformats.org/officeDocument/2006/relationships/hyperlink" Target="https://fragilex.org/lear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54034"/>
            <a:ext cx="9144000" cy="1837917"/>
          </a:xfrm>
        </p:spPr>
        <p:txBody>
          <a:bodyPr>
            <a:normAutofit/>
          </a:bodyPr>
          <a:lstStyle/>
          <a:p>
            <a:r>
              <a:rPr lang="en-US" sz="3600" dirty="0"/>
              <a:t>INTELLECTUAL DISABILITY IN A 5 YEAR OLD BOY: WHAT &amp; WHY?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130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Jose Lopez-Vera</a:t>
            </a:r>
            <a:r>
              <a:rPr lang="en-US"/>
              <a:t>, MS-4</a:t>
            </a:r>
            <a:endParaRPr lang="en-US" dirty="0"/>
          </a:p>
          <a:p>
            <a:r>
              <a:rPr lang="en-US" dirty="0"/>
              <a:t>Neelkamal Soares, MD</a:t>
            </a:r>
          </a:p>
          <a:p>
            <a:r>
              <a:rPr lang="en-US" dirty="0"/>
              <a:t>Western Michigan University Homer Stryker M.D. School of Medicine</a:t>
            </a:r>
          </a:p>
          <a:p>
            <a:r>
              <a:rPr lang="en-US" dirty="0"/>
              <a:t>Kalamazoo, Michigan, USA</a:t>
            </a:r>
          </a:p>
        </p:txBody>
      </p:sp>
    </p:spTree>
    <p:extLst>
      <p:ext uri="{BB962C8B-B14F-4D97-AF65-F5344CB8AC3E}">
        <p14:creationId xmlns:p14="http://schemas.microsoft.com/office/powerpoint/2010/main" val="86013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FRAGILE X SYNDROME?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common inherited form of intellectual disability </a:t>
            </a:r>
          </a:p>
          <a:p>
            <a:pPr lvl="1"/>
            <a:r>
              <a:rPr lang="en-US" sz="2800" dirty="0"/>
              <a:t>1 in 4000 males, 1 in 6000 females</a:t>
            </a:r>
          </a:p>
          <a:p>
            <a:pPr lvl="1"/>
            <a:r>
              <a:rPr lang="en-US" sz="2800" dirty="0"/>
              <a:t>1 in 151 females and 1 in 468 males are carriers of the premutation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r>
              <a:rPr lang="en-US" sz="2800" dirty="0"/>
              <a:t>Causes intellectual disability, behavioral and learning challenges, and various physical characteristics. </a:t>
            </a:r>
          </a:p>
        </p:txBody>
      </p:sp>
    </p:spTree>
    <p:extLst>
      <p:ext uri="{BB962C8B-B14F-4D97-AF65-F5344CB8AC3E}">
        <p14:creationId xmlns:p14="http://schemas.microsoft.com/office/powerpoint/2010/main" val="400548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PHYSICAL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5"/>
            <a:ext cx="5624945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Physical features vary from patient to patient. </a:t>
            </a:r>
          </a:p>
          <a:p>
            <a:r>
              <a:rPr lang="en-US" sz="2400" dirty="0"/>
              <a:t>Often, features are not obvious when younger, and become more pronounced in adolescence.</a:t>
            </a:r>
          </a:p>
          <a:p>
            <a:r>
              <a:rPr lang="en-US" sz="2400" dirty="0"/>
              <a:t>Physical features include: </a:t>
            </a:r>
          </a:p>
          <a:p>
            <a:pPr lvl="2"/>
            <a:r>
              <a:rPr lang="en-US" sz="1800" dirty="0"/>
              <a:t>Facial: Large ears, Long face. Prominent jaw</a:t>
            </a:r>
          </a:p>
          <a:p>
            <a:pPr lvl="2"/>
            <a:r>
              <a:rPr lang="en-US" sz="1800" dirty="0"/>
              <a:t>Connective tissue: flat feet, high arched palate, double jointed fingers and hyper-flexible joints </a:t>
            </a:r>
          </a:p>
          <a:p>
            <a:pPr lvl="2"/>
            <a:r>
              <a:rPr lang="en-US" sz="1800" dirty="0"/>
              <a:t>Strabismus</a:t>
            </a:r>
          </a:p>
          <a:p>
            <a:pPr lvl="2"/>
            <a:r>
              <a:rPr lang="en-US" sz="1800" dirty="0"/>
              <a:t>Low muscle tone</a:t>
            </a:r>
          </a:p>
          <a:p>
            <a:pPr lvl="2"/>
            <a:r>
              <a:rPr lang="en-US" sz="1800" dirty="0"/>
              <a:t>Macro-</a:t>
            </a:r>
            <a:r>
              <a:rPr lang="en-US" sz="1800" dirty="0" err="1"/>
              <a:t>orchidism</a:t>
            </a:r>
            <a:r>
              <a:rPr lang="en-US" sz="1800" dirty="0"/>
              <a:t> (post-pubertal)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1E4F9-C139-8E4A-8091-D4E5B7B79EE9}"/>
              </a:ext>
            </a:extLst>
          </p:cNvPr>
          <p:cNvSpPr txBox="1"/>
          <p:nvPr/>
        </p:nvSpPr>
        <p:spPr>
          <a:xfrm>
            <a:off x="5787834" y="4186751"/>
            <a:ext cx="3572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1" descr="https://fragilex.org/wp-content/uploads/2011/06/close-up-boy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719" y="1452873"/>
            <a:ext cx="4491766" cy="298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64182" y="6464298"/>
            <a:ext cx="5292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Photo used with permission from Paula </a:t>
            </a:r>
            <a:r>
              <a:rPr lang="en-US" sz="1600" dirty="0" err="1"/>
              <a:t>Fasciano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375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COMORBIDITIES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NEUROPSYCHIATRIC</a:t>
            </a:r>
            <a:r>
              <a:rPr lang="en-US" sz="2400" dirty="0"/>
              <a:t> </a:t>
            </a:r>
          </a:p>
          <a:p>
            <a:r>
              <a:rPr lang="en-US" sz="2400" dirty="0"/>
              <a:t>Attention Deficit/Hyperactivity Disorder</a:t>
            </a:r>
          </a:p>
          <a:p>
            <a:r>
              <a:rPr lang="en-US" sz="2400" dirty="0"/>
              <a:t>Autism Spectrum Disorder </a:t>
            </a:r>
          </a:p>
          <a:p>
            <a:r>
              <a:rPr lang="en-US" sz="2400" dirty="0"/>
              <a:t>Social Anxiety Disorder </a:t>
            </a:r>
          </a:p>
          <a:p>
            <a:r>
              <a:rPr lang="en-US" sz="2400" dirty="0"/>
              <a:t>Sensory Integration Difficulties</a:t>
            </a:r>
          </a:p>
          <a:p>
            <a:r>
              <a:rPr lang="en-US" sz="2400" dirty="0"/>
              <a:t>Intellectual Disability</a:t>
            </a:r>
          </a:p>
          <a:p>
            <a:r>
              <a:rPr lang="en-US" sz="2400" dirty="0"/>
              <a:t>Repetitive behaviors (hand flapping)</a:t>
            </a:r>
          </a:p>
          <a:p>
            <a:r>
              <a:rPr lang="en-US" sz="2400" dirty="0"/>
              <a:t>Self-injury, aggression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MEDICAL </a:t>
            </a:r>
          </a:p>
          <a:p>
            <a:r>
              <a:rPr lang="en-US" sz="2400" dirty="0"/>
              <a:t>Gastroesophageal Reflux Disease</a:t>
            </a:r>
          </a:p>
          <a:p>
            <a:r>
              <a:rPr lang="en-US" sz="2400" dirty="0"/>
              <a:t>Obstructive Sleep Apnea</a:t>
            </a:r>
          </a:p>
          <a:p>
            <a:r>
              <a:rPr lang="en-US" sz="2400" dirty="0"/>
              <a:t>Recurrent sinusitis/otitis media</a:t>
            </a:r>
          </a:p>
          <a:p>
            <a:r>
              <a:rPr lang="en-US" sz="2400" dirty="0"/>
              <a:t>Decreased visual acuity</a:t>
            </a:r>
          </a:p>
          <a:p>
            <a:r>
              <a:rPr lang="en-US" sz="2400" dirty="0"/>
              <a:t>Scoliosis </a:t>
            </a:r>
          </a:p>
          <a:p>
            <a:r>
              <a:rPr lang="en-US" sz="2400" dirty="0"/>
              <a:t>Mitral Valve Prolapse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643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IS FRAGILE X TESTED?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Southern blot and PCR technologies look for a trinucleotide repeat (CGG) in the FMR1 gene. </a:t>
            </a:r>
          </a:p>
          <a:p>
            <a:r>
              <a:rPr lang="en-US" dirty="0"/>
              <a:t>The FMR1 gene encodes the fragile X mental retardation protein (FMRP), which is a regulatory protein that binds mRNA in neurons and dendrites. </a:t>
            </a:r>
          </a:p>
          <a:p>
            <a:r>
              <a:rPr lang="en-US" dirty="0"/>
              <a:t>In a full mutation, FMRP is not made due to </a:t>
            </a:r>
            <a:r>
              <a:rPr lang="en-US" dirty="0" err="1"/>
              <a:t>hypermethylation</a:t>
            </a:r>
            <a:r>
              <a:rPr lang="en-US" dirty="0"/>
              <a:t> of FMR1, brain development is impaired due to abnormal synapse connections. It also can lead to excessive activity of the metabotropic glutamate receptor 5 (mGluR5) which results in many fragile X symptoms in other tissues. </a:t>
            </a:r>
          </a:p>
          <a:p>
            <a:r>
              <a:rPr lang="en-US" dirty="0"/>
              <a:t>Karyotype </a:t>
            </a:r>
            <a:r>
              <a:rPr lang="mr-IN" dirty="0"/>
              <a:t>–</a:t>
            </a:r>
            <a:r>
              <a:rPr lang="en-US" dirty="0"/>
              <a:t> not performed anymore</a:t>
            </a:r>
          </a:p>
        </p:txBody>
      </p:sp>
    </p:spTree>
    <p:extLst>
      <p:ext uri="{BB962C8B-B14F-4D97-AF65-F5344CB8AC3E}">
        <p14:creationId xmlns:p14="http://schemas.microsoft.com/office/powerpoint/2010/main" val="132384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560"/>
            <a:ext cx="10972800" cy="878840"/>
          </a:xfrm>
        </p:spPr>
        <p:txBody>
          <a:bodyPr/>
          <a:lstStyle/>
          <a:p>
            <a:r>
              <a:rPr lang="en-US" dirty="0"/>
              <a:t>GENETIC PRESENTATIONS OF FRAGILE 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95734C-E037-D84A-9463-DBD8A2F2A510}"/>
              </a:ext>
            </a:extLst>
          </p:cNvPr>
          <p:cNvSpPr txBox="1"/>
          <p:nvPr/>
        </p:nvSpPr>
        <p:spPr>
          <a:xfrm>
            <a:off x="5187461" y="5779758"/>
            <a:ext cx="32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 Reviews 2012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ADC8C-DF0B-2E47-B739-9A07EA22E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333" y="1156329"/>
            <a:ext cx="9567333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2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 WHY DO GENETIC TESTING IN 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Advances in testing technology have increased the diagnostic yield of genetic etiology for ID or GDD from 6–10% a few years ago to 30–40%. </a:t>
            </a:r>
          </a:p>
          <a:p>
            <a:r>
              <a:rPr lang="en-US" dirty="0"/>
              <a:t>Recommended tests by American Academy of Pediatrics and American College of Medical Genetics include </a:t>
            </a:r>
          </a:p>
          <a:p>
            <a:pPr lvl="1"/>
            <a:r>
              <a:rPr lang="en-US" dirty="0"/>
              <a:t>chromosomal microarray (CMA) </a:t>
            </a:r>
          </a:p>
          <a:p>
            <a:pPr lvl="1"/>
            <a:r>
              <a:rPr lang="en-US" dirty="0"/>
              <a:t>DNA probe for fragile X. </a:t>
            </a:r>
          </a:p>
          <a:p>
            <a:r>
              <a:rPr lang="en-US" dirty="0"/>
              <a:t>Proposed benefits </a:t>
            </a:r>
          </a:p>
          <a:p>
            <a:pPr lvl="1"/>
            <a:r>
              <a:rPr lang="en-US" dirty="0"/>
              <a:t>improved patient and family education of diagnosis and expected clinical course</a:t>
            </a:r>
          </a:p>
          <a:p>
            <a:pPr lvl="1"/>
            <a:r>
              <a:rPr lang="en-US" dirty="0"/>
              <a:t>refining treatment and avoiding unnecessary tests </a:t>
            </a:r>
          </a:p>
          <a:p>
            <a:r>
              <a:rPr lang="en-US" dirty="0"/>
              <a:t>Genetic tests are for establishing diagnosis, not confirming a clinical diagnosis. </a:t>
            </a:r>
          </a:p>
        </p:txBody>
      </p:sp>
    </p:spTree>
    <p:extLst>
      <p:ext uri="{BB962C8B-B14F-4D97-AF65-F5344CB8AC3E}">
        <p14:creationId xmlns:p14="http://schemas.microsoft.com/office/powerpoint/2010/main" val="145409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TRINUCLEOTIDE REPEAT DISORDERS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Huntington’s Disease - CAG</a:t>
            </a:r>
          </a:p>
          <a:p>
            <a:r>
              <a:rPr lang="en-US" dirty="0"/>
              <a:t>Friedreich’s Ataxia - GAA</a:t>
            </a:r>
          </a:p>
          <a:p>
            <a:r>
              <a:rPr lang="en-US" dirty="0"/>
              <a:t>Myotonic dystrophy - CTG</a:t>
            </a:r>
          </a:p>
          <a:p>
            <a:r>
              <a:rPr lang="en-US" dirty="0"/>
              <a:t>Spinocerebellar ataxia - CAG</a:t>
            </a:r>
          </a:p>
          <a:p>
            <a:r>
              <a:rPr lang="en-US" dirty="0"/>
              <a:t>Spinal and bulbar muscular atrophy (SBMA) - CAG</a:t>
            </a:r>
          </a:p>
          <a:p>
            <a:r>
              <a:rPr lang="en-US" dirty="0"/>
              <a:t>…and several others</a:t>
            </a:r>
          </a:p>
        </p:txBody>
      </p:sp>
    </p:spTree>
    <p:extLst>
      <p:ext uri="{BB962C8B-B14F-4D97-AF65-F5344CB8AC3E}">
        <p14:creationId xmlns:p14="http://schemas.microsoft.com/office/powerpoint/2010/main" val="229411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COMORBIDITIES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NEUROPSYCHIATRIC</a:t>
            </a:r>
            <a:r>
              <a:rPr lang="en-US" sz="2400" dirty="0"/>
              <a:t> </a:t>
            </a:r>
          </a:p>
          <a:p>
            <a:r>
              <a:rPr lang="en-US" sz="2400" dirty="0"/>
              <a:t>Attention Deficit/Hyperactivity Disorder</a:t>
            </a:r>
          </a:p>
          <a:p>
            <a:r>
              <a:rPr lang="en-US" sz="2400" dirty="0"/>
              <a:t>Autism Spectrum Disorder </a:t>
            </a:r>
          </a:p>
          <a:p>
            <a:r>
              <a:rPr lang="en-US" sz="2400" dirty="0"/>
              <a:t>Social Anxiety Disorder </a:t>
            </a:r>
          </a:p>
          <a:p>
            <a:r>
              <a:rPr lang="en-US" sz="2400" dirty="0"/>
              <a:t>Sensory Integration Difficulties</a:t>
            </a:r>
          </a:p>
          <a:p>
            <a:r>
              <a:rPr lang="en-US" sz="2400" dirty="0"/>
              <a:t>Intellectual Disability</a:t>
            </a:r>
          </a:p>
          <a:p>
            <a:r>
              <a:rPr lang="en-US" sz="2400" dirty="0"/>
              <a:t>Repetitive behaviors (hand flapping)</a:t>
            </a:r>
          </a:p>
          <a:p>
            <a:r>
              <a:rPr lang="en-US" sz="2400" dirty="0"/>
              <a:t>Self-injury, aggression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MEDICAL </a:t>
            </a:r>
          </a:p>
          <a:p>
            <a:r>
              <a:rPr lang="en-US" sz="2400" dirty="0"/>
              <a:t>Gastroesophageal Reflux Disease</a:t>
            </a:r>
          </a:p>
          <a:p>
            <a:r>
              <a:rPr lang="en-US" sz="2400" dirty="0"/>
              <a:t>Obstructive Sleep Apnea</a:t>
            </a:r>
          </a:p>
          <a:p>
            <a:r>
              <a:rPr lang="en-US" sz="2400" dirty="0"/>
              <a:t>Recurrent sinusitis/otitis media</a:t>
            </a:r>
          </a:p>
          <a:p>
            <a:r>
              <a:rPr lang="en-US" sz="2400" dirty="0"/>
              <a:t>Decreased visual acuity</a:t>
            </a:r>
          </a:p>
          <a:p>
            <a:r>
              <a:rPr lang="en-US" sz="2400" dirty="0"/>
              <a:t>Scoliosis </a:t>
            </a:r>
          </a:p>
          <a:p>
            <a:r>
              <a:rPr lang="en-US" sz="2400" dirty="0"/>
              <a:t>Mitral Valve Prolapse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5077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50C-28E2-5140-86AB-54191E79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COMPLICATIONS OF FRAGILE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943-245F-6742-A1DB-68629BEB6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Fragile X Associated Tremor/Ataxia Syndrome (FXTAS)</a:t>
            </a:r>
          </a:p>
          <a:p>
            <a:pPr lvl="1"/>
            <a:r>
              <a:rPr lang="en-US" sz="2400" b="1" dirty="0" err="1"/>
              <a:t>premutation</a:t>
            </a:r>
            <a:r>
              <a:rPr lang="en-US" sz="2400" dirty="0"/>
              <a:t> in FMR1 and white matter lesions on MRI in middle cerebellar peduncles and/or brain stem with intention tremor or gait ataxia. </a:t>
            </a:r>
          </a:p>
          <a:p>
            <a:r>
              <a:rPr lang="en-US" sz="2800" dirty="0"/>
              <a:t>FMR1 Related Primary Ovarian Insufficiency (FXPOI)</a:t>
            </a:r>
          </a:p>
          <a:p>
            <a:pPr lvl="1"/>
            <a:r>
              <a:rPr lang="en-US" sz="2400" dirty="0"/>
              <a:t>cessation of menses before age 40 years in a woman with FMR1 </a:t>
            </a:r>
            <a:r>
              <a:rPr lang="en-US" sz="2400" b="1" dirty="0" err="1"/>
              <a:t>premutation</a:t>
            </a:r>
            <a:r>
              <a:rPr lang="en-US" sz="2400" dirty="0"/>
              <a:t>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77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7E4F-0BE4-A245-A4C9-A6ECD3EA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INTERPROFESSIONAL APPROACH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7525F40-7254-484B-BB3A-93B8BD0EC9B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6300612"/>
              </p:ext>
            </p:extLst>
          </p:nvPr>
        </p:nvGraphicFramePr>
        <p:xfrm>
          <a:off x="-443346" y="1400324"/>
          <a:ext cx="8783781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40436" y="1600205"/>
            <a:ext cx="3241964" cy="4525963"/>
          </a:xfrm>
        </p:spPr>
        <p:txBody>
          <a:bodyPr/>
          <a:lstStyle/>
          <a:p>
            <a:r>
              <a:rPr lang="en-US" dirty="0"/>
              <a:t>Frag X has no cure</a:t>
            </a:r>
          </a:p>
          <a:p>
            <a:r>
              <a:rPr lang="en-US" dirty="0"/>
              <a:t>Some emerging targeted therapies, but so far clinical trials either underway or inconclusive</a:t>
            </a:r>
          </a:p>
          <a:p>
            <a:r>
              <a:rPr lang="en-US" dirty="0"/>
              <a:t>Supportive treatment addresses the medical and neuropsychiatric comorbidities, educational and rehabilitative therapies and genetic counseling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3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After this podcast/discussion, the learner will be able to:</a:t>
            </a:r>
          </a:p>
          <a:p>
            <a:pPr lvl="1"/>
            <a:r>
              <a:rPr lang="en-US" sz="2800" dirty="0"/>
              <a:t>Distinguish between developmental delay (DD) and intellectual disability (ID)</a:t>
            </a:r>
          </a:p>
          <a:p>
            <a:pPr lvl="1"/>
            <a:r>
              <a:rPr lang="en-US" sz="2800" dirty="0"/>
              <a:t>Articulate the rationale for genetic testing in children with DD or ID</a:t>
            </a:r>
          </a:p>
          <a:p>
            <a:pPr lvl="1"/>
            <a:r>
              <a:rPr lang="en-US" sz="2800" dirty="0"/>
              <a:t>Discuss some of the findings in patients with fragile X syndrome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60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“Mental retardation” is archaic, now replaced with “intellectual disability” (ID)</a:t>
            </a:r>
          </a:p>
          <a:p>
            <a:r>
              <a:rPr lang="en-US" dirty="0"/>
              <a:t>Global developmental delay (GDD) is the term used most often in younger children (and with less severity)</a:t>
            </a:r>
          </a:p>
          <a:p>
            <a:r>
              <a:rPr lang="en-US" dirty="0"/>
              <a:t>Genetic testing is indicated in searching for diagnosis in ID and GDD</a:t>
            </a:r>
          </a:p>
          <a:p>
            <a:r>
              <a:rPr lang="en-US" dirty="0"/>
              <a:t>Fragile X syndrome is the most common inherited cause of ID</a:t>
            </a:r>
          </a:p>
          <a:p>
            <a:r>
              <a:rPr lang="en-US" dirty="0"/>
              <a:t>Fragile X has many disease manifestations: physical, cognitive, psychosocial</a:t>
            </a:r>
          </a:p>
          <a:p>
            <a:r>
              <a:rPr lang="en-US" dirty="0"/>
              <a:t>An </a:t>
            </a:r>
            <a:r>
              <a:rPr lang="en-US" dirty="0" err="1"/>
              <a:t>interprofessional</a:t>
            </a:r>
            <a:r>
              <a:rPr lang="en-US" dirty="0"/>
              <a:t> approach is often required in the care of individuals with fragile X syndrome.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381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1236036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Saul RA, Tarleton JC. FMR1-Related Disorders. [Updated 2012 Apr 26]. In: Adam MP, </a:t>
            </a:r>
            <a:r>
              <a:rPr lang="en-US" dirty="0" err="1"/>
              <a:t>Ardinger</a:t>
            </a:r>
            <a:r>
              <a:rPr lang="en-US" dirty="0"/>
              <a:t> HH, </a:t>
            </a:r>
            <a:r>
              <a:rPr lang="en-US" dirty="0" err="1"/>
              <a:t>Pagon</a:t>
            </a:r>
            <a:r>
              <a:rPr lang="en-US" dirty="0"/>
              <a:t> RA, et al., editors. </a:t>
            </a:r>
            <a:r>
              <a:rPr lang="en-US" dirty="0" err="1"/>
              <a:t>GeneReviews</a:t>
            </a:r>
            <a:r>
              <a:rPr lang="en-US" dirty="0"/>
              <a:t> [Internet]. Seattle (WA): University of Washington, Seattle; 1993-2018. Available from: </a:t>
            </a:r>
            <a:r>
              <a:rPr lang="en-US" sz="2200" dirty="0">
                <a:hlinkClick r:id="rId3"/>
              </a:rPr>
              <a:t>https://www.ncbi.nlm.nih.gov/books/NBK1384/</a:t>
            </a:r>
            <a:r>
              <a:rPr lang="en-US" sz="2200" dirty="0"/>
              <a:t> </a:t>
            </a:r>
          </a:p>
          <a:p>
            <a:endParaRPr lang="en-US" dirty="0"/>
          </a:p>
          <a:p>
            <a:r>
              <a:rPr lang="en-US" dirty="0"/>
              <a:t>FXS — National Fragile X Foundation. Retrieved March 28, 2018, from </a:t>
            </a:r>
            <a:r>
              <a:rPr lang="en-US" dirty="0">
                <a:hlinkClick r:id="rId4"/>
              </a:rPr>
              <a:t>https://fragilex.org/learn/</a:t>
            </a:r>
            <a:endParaRPr lang="en-US" dirty="0"/>
          </a:p>
          <a:p>
            <a:endParaRPr lang="en-US" dirty="0"/>
          </a:p>
          <a:p>
            <a:r>
              <a:rPr lang="en-US" dirty="0"/>
              <a:t>Home | Fragile X Syndrome (FXS) | NCBDDD | CDC.  Retrieved March 28, 2018, from </a:t>
            </a:r>
            <a:r>
              <a:rPr lang="en-US" dirty="0">
                <a:hlinkClick r:id="rId5"/>
              </a:rPr>
              <a:t>https://www.cdc.gov/ncbddd/fxs/index.html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Hersh</a:t>
            </a:r>
            <a:r>
              <a:rPr lang="en-US" dirty="0"/>
              <a:t> JH, Saul RA, Committee on Genetics. Health Supervision for Children With Fragile X </a:t>
            </a:r>
            <a:r>
              <a:rPr lang="en-US"/>
              <a:t>Syndrome   Pediatrics </a:t>
            </a:r>
            <a:r>
              <a:rPr lang="en-US" dirty="0"/>
              <a:t>May 2011, 127 (5) 994-1006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3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5 year old boy </a:t>
            </a:r>
          </a:p>
          <a:p>
            <a:r>
              <a:rPr lang="en-US" sz="2800" dirty="0"/>
              <a:t>School physical visit to primary pediatrician </a:t>
            </a:r>
          </a:p>
          <a:p>
            <a:r>
              <a:rPr lang="en-US" sz="2800" dirty="0"/>
              <a:t>He has no current illness or concerns.</a:t>
            </a:r>
          </a:p>
          <a:p>
            <a:r>
              <a:rPr lang="en-US" sz="2800" dirty="0"/>
              <a:t>Family history is unremarkable, he is the only child, raised by single mother, little information about father. </a:t>
            </a:r>
          </a:p>
          <a:p>
            <a:r>
              <a:rPr lang="en-US" sz="2800" dirty="0"/>
              <a:t>His physical exam is unremarkable</a:t>
            </a: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3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CASE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Past records available:</a:t>
            </a:r>
          </a:p>
          <a:p>
            <a:pPr lvl="1"/>
            <a:r>
              <a:rPr lang="en-US" sz="2400" dirty="0"/>
              <a:t>History of developmental delay at age 4</a:t>
            </a:r>
          </a:p>
          <a:p>
            <a:pPr lvl="1"/>
            <a:r>
              <a:rPr lang="en-US" sz="2400" dirty="0"/>
              <a:t>Referred for educational testing to local school district</a:t>
            </a:r>
          </a:p>
          <a:p>
            <a:pPr lvl="1"/>
            <a:r>
              <a:rPr lang="en-US" sz="2400" dirty="0"/>
              <a:t>“intellectual impairment”, intelligence quotient (IQ) score of 61, and adaptive score of 63 on school testing</a:t>
            </a:r>
          </a:p>
          <a:p>
            <a:pPr lvl="1"/>
            <a:r>
              <a:rPr lang="en-US" sz="2400" dirty="0"/>
              <a:t>Neurologist evaluation with lab testing </a:t>
            </a:r>
          </a:p>
          <a:p>
            <a:pPr lvl="2"/>
            <a:r>
              <a:rPr lang="en-US" sz="2400" dirty="0"/>
              <a:t>Negative chromosomal microarray</a:t>
            </a:r>
          </a:p>
          <a:p>
            <a:pPr lvl="2"/>
            <a:r>
              <a:rPr lang="en-US" sz="2400" dirty="0"/>
              <a:t>Fragile X molecular test </a:t>
            </a:r>
            <a:r>
              <a:rPr lang="mr-IN" sz="2400" dirty="0"/>
              <a:t>–</a:t>
            </a:r>
            <a:r>
              <a:rPr lang="en-US" sz="2400" dirty="0"/>
              <a:t> 240 CGG repeats</a:t>
            </a:r>
          </a:p>
        </p:txBody>
      </p:sp>
    </p:spTree>
    <p:extLst>
      <p:ext uri="{BB962C8B-B14F-4D97-AF65-F5344CB8AC3E}">
        <p14:creationId xmlns:p14="http://schemas.microsoft.com/office/powerpoint/2010/main" val="127332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“SEVERITY” OF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past, severity of ID was based on the IQ scores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Mild (52-69)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Moderate (36-51)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Severe (20-35)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/>
              <a:t>Profound (19 or below)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However, IQ scores are not reliable as they get lower, adaptive functioning is more realistic </a:t>
            </a:r>
          </a:p>
          <a:p>
            <a:r>
              <a:rPr lang="en-US" dirty="0"/>
              <a:t>Severity is now based on the 3 domains (practical, conceptual and social) and how an individual functions and what degree of supports he/she needs </a:t>
            </a:r>
          </a:p>
        </p:txBody>
      </p:sp>
    </p:spTree>
    <p:extLst>
      <p:ext uri="{BB962C8B-B14F-4D97-AF65-F5344CB8AC3E}">
        <p14:creationId xmlns:p14="http://schemas.microsoft.com/office/powerpoint/2010/main" val="8505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FIRST THINGS FIRST…. DIAGNOSIS?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Intellectual disability (ID): </a:t>
            </a:r>
            <a:r>
              <a:rPr lang="en-US" dirty="0"/>
              <a:t>significant limitations both in intellectual functioning </a:t>
            </a:r>
            <a:r>
              <a:rPr lang="en-US" b="1" i="1" dirty="0"/>
              <a:t>and</a:t>
            </a:r>
            <a:r>
              <a:rPr lang="en-US" dirty="0"/>
              <a:t> adaptive behavior as expressed in conceptual, social, and practical adaptive skills, that originates before the age of 18. (American Association on Intellectual and Developmental Disabilities (AAIDD), 2010)</a:t>
            </a:r>
            <a:endParaRPr lang="en-US" b="0" dirty="0">
              <a:effectLst/>
            </a:endParaRPr>
          </a:p>
          <a:p>
            <a:r>
              <a:rPr lang="en-US" dirty="0"/>
              <a:t>Mental retardation is the archaic term (pre-2007), when the AAIDD substituted it with ID.</a:t>
            </a:r>
          </a:p>
        </p:txBody>
      </p:sp>
    </p:spTree>
    <p:extLst>
      <p:ext uri="{BB962C8B-B14F-4D97-AF65-F5344CB8AC3E}">
        <p14:creationId xmlns:p14="http://schemas.microsoft.com/office/powerpoint/2010/main" val="227505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IS DEVELOPMENTAL DELAY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developmental delay (GDD):  failure to attain expected developmental milestones in 2 or more areas of functioning</a:t>
            </a:r>
            <a:endParaRPr lang="en-US" b="0" dirty="0">
              <a:effectLst/>
            </a:endParaRPr>
          </a:p>
          <a:p>
            <a:r>
              <a:rPr lang="en-US" b="0" dirty="0">
                <a:effectLst/>
              </a:rPr>
              <a:t>ID </a:t>
            </a:r>
            <a:r>
              <a:rPr lang="en-US" dirty="0"/>
              <a:t>is usually identified later than GDD (after age 5), and is usually chronic in nature.</a:t>
            </a:r>
          </a:p>
          <a:p>
            <a:r>
              <a:rPr lang="en-US" b="0" dirty="0">
                <a:effectLst/>
              </a:rPr>
              <a:t>GDD is diagnosed when children are too young or too impaired to undergo systematic assessment of various levels of functioning </a:t>
            </a:r>
          </a:p>
          <a:p>
            <a:r>
              <a:rPr lang="en-US" dirty="0"/>
              <a:t>Not all children with GDD are found later to have ID</a:t>
            </a:r>
            <a:br>
              <a:rPr 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0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/>
          </a:bodyPr>
          <a:lstStyle/>
          <a:p>
            <a:r>
              <a:rPr lang="en-US" sz="3600" dirty="0"/>
              <a:t>SO WHAT ARE THE CRITERIA FOR 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859"/>
            <a:ext cx="10515600" cy="4351338"/>
          </a:xfrm>
        </p:spPr>
        <p:txBody>
          <a:bodyPr>
            <a:noAutofit/>
          </a:bodyPr>
          <a:lstStyle/>
          <a:p>
            <a:r>
              <a:rPr lang="en-US" sz="2800" dirty="0"/>
              <a:t>Diagnostic criteria from the Diagnostic &amp; Statistical Manual of Mental Disorders, 5</a:t>
            </a:r>
            <a:r>
              <a:rPr lang="en-US" sz="2800" baseline="30000" dirty="0"/>
              <a:t>th</a:t>
            </a:r>
            <a:r>
              <a:rPr lang="en-US" sz="2800" dirty="0"/>
              <a:t> edition (DSM-5) is used by clinicians and researchers across North America.</a:t>
            </a:r>
            <a:endParaRPr lang="en-US" sz="2800" b="0" dirty="0">
              <a:effectLst/>
            </a:endParaRPr>
          </a:p>
          <a:p>
            <a:r>
              <a:rPr lang="en-US" sz="2800" dirty="0"/>
              <a:t>Intellectual Developmental Disorders and Intellectual Disability (</a:t>
            </a:r>
            <a:r>
              <a:rPr lang="en-US" sz="2800" b="0" dirty="0">
                <a:effectLst/>
              </a:rPr>
              <a:t>ID) are used synonymously. The diagnostic criteria are:</a:t>
            </a:r>
            <a:r>
              <a:rPr lang="en-US" sz="2800" dirty="0"/>
              <a:t> </a:t>
            </a:r>
            <a:endParaRPr lang="en-US" sz="2800" b="0" dirty="0">
              <a:effectLst/>
            </a:endParaRPr>
          </a:p>
          <a:p>
            <a:pPr lvl="2" fontAlgn="base"/>
            <a:r>
              <a:rPr lang="en-US" sz="2400" dirty="0"/>
              <a:t>Deficits in intellectual function</a:t>
            </a:r>
          </a:p>
          <a:p>
            <a:pPr lvl="2" fontAlgn="base"/>
            <a:r>
              <a:rPr lang="en-US" sz="2400" dirty="0"/>
              <a:t>Deficits in adaptive functioning that result in failure to meet developmental and sociocultural standards for personal independence and social responsibility. </a:t>
            </a:r>
          </a:p>
          <a:p>
            <a:pPr lvl="2" fontAlgn="base"/>
            <a:r>
              <a:rPr lang="en-US" sz="2400" dirty="0"/>
              <a:t>Onset of intellectual and adaptive deficits during the developmental period. </a:t>
            </a:r>
            <a:br>
              <a:rPr lang="en-US" sz="2400" b="0" dirty="0">
                <a:effectLst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2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CAN DIAGNOSE 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Professionals who either conduct or review standardized evaluations of intelligence </a:t>
            </a:r>
            <a:r>
              <a:rPr lang="en-US" b="1" dirty="0"/>
              <a:t>and</a:t>
            </a:r>
            <a:r>
              <a:rPr lang="en-US" dirty="0"/>
              <a:t> adaptive functioning</a:t>
            </a:r>
          </a:p>
          <a:p>
            <a:pPr lvl="1"/>
            <a:r>
              <a:rPr lang="en-US" dirty="0"/>
              <a:t>Physicians (primary or subspecialists) may identify deficits in adaptive functioning </a:t>
            </a:r>
          </a:p>
          <a:p>
            <a:pPr lvl="1"/>
            <a:r>
              <a:rPr lang="en-US" dirty="0"/>
              <a:t>Psychologists (clinical, educational, neuropsychologists) generally conduct intelligence assessment, and also conduct adaptive assessment</a:t>
            </a:r>
          </a:p>
          <a:p>
            <a:r>
              <a:rPr lang="en-US" dirty="0"/>
              <a:t>Should not be diagnosed based on “opinion” or non-standardized testing or history of delays </a:t>
            </a:r>
          </a:p>
          <a:p>
            <a:r>
              <a:rPr lang="en-US" dirty="0"/>
              <a:t>Often, diagnosis will be revisited after a period of time (~ 2-3 years) to ensure the individual still meets criteria</a:t>
            </a:r>
          </a:p>
          <a:p>
            <a:r>
              <a:rPr lang="en-US" dirty="0"/>
              <a:t>Educational qualification of ID and medical diagnosis of ID may not be concordant as different systems use different nomenclature and criteria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40345"/>
      </p:ext>
    </p:extLst>
  </p:cSld>
  <p:clrMapOvr>
    <a:masterClrMapping/>
  </p:clrMapOvr>
</p:sld>
</file>

<file path=ppt/theme/theme1.xml><?xml version="1.0" encoding="utf-8"?>
<a:theme xmlns:a="http://schemas.openxmlformats.org/drawingml/2006/main" name="PedsCases Template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DAF97439-448E-2248-966D-FF38DDB8BD47}" vid="{10CBAA5C-2B8D-BA40-8796-5F6002CAB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Template 16x9</Template>
  <TotalTime>1440</TotalTime>
  <Words>1471</Words>
  <Application>Microsoft Macintosh PowerPoint</Application>
  <PresentationFormat>Widescreen</PresentationFormat>
  <Paragraphs>200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Mangal</vt:lpstr>
      <vt:lpstr>PedsCases Template </vt:lpstr>
      <vt:lpstr>INTELLECTUAL DISABILITY IN A 5 YEAR OLD BOY: WHAT &amp; WHY?</vt:lpstr>
      <vt:lpstr>OBJECTIVES</vt:lpstr>
      <vt:lpstr>THE CASE</vt:lpstr>
      <vt:lpstr>THE CASE CONTINUED…</vt:lpstr>
      <vt:lpstr>“SEVERITY” OF ID</vt:lpstr>
      <vt:lpstr>FIRST THINGS FIRST…. DIAGNOSIS?</vt:lpstr>
      <vt:lpstr>HOW IS DEVELOPMENTAL DELAY DIFFERENT?</vt:lpstr>
      <vt:lpstr>SO WHAT ARE THE CRITERIA FOR ID?</vt:lpstr>
      <vt:lpstr>WHO CAN DIAGNOSE ID?</vt:lpstr>
      <vt:lpstr>WHAT IS FRAGILE X SYNDROME?</vt:lpstr>
      <vt:lpstr>PHYSICAL CHARACTERISTICS</vt:lpstr>
      <vt:lpstr>COMORBIDITIES</vt:lpstr>
      <vt:lpstr>HOW IS FRAGILE X TESTED?</vt:lpstr>
      <vt:lpstr>GENETIC PRESENTATIONS OF FRAGILE X</vt:lpstr>
      <vt:lpstr>SO WHY DO GENETIC TESTING IN ID?</vt:lpstr>
      <vt:lpstr>OTHER TRINUCLEOTIDE REPEAT DISORDERS </vt:lpstr>
      <vt:lpstr>COMORBIDITIES</vt:lpstr>
      <vt:lpstr>LATE COMPLICATIONS OF FRAGILE X</vt:lpstr>
      <vt:lpstr>INTERPROFESSIONAL APPROACH</vt:lpstr>
      <vt:lpstr>TAKE HOME POINTS</vt:lpstr>
      <vt:lpstr>REFERENCES</vt:lpstr>
    </vt:vector>
  </TitlesOfParts>
  <Company>Western Michigan University School of Medicine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Neelkamal Soares</dc:creator>
  <cp:lastModifiedBy>jlopez7972@gmail.com</cp:lastModifiedBy>
  <cp:revision>36</cp:revision>
  <cp:lastPrinted>2018-08-24T18:19:57Z</cp:lastPrinted>
  <dcterms:created xsi:type="dcterms:W3CDTF">2018-07-12T21:47:42Z</dcterms:created>
  <dcterms:modified xsi:type="dcterms:W3CDTF">2018-08-24T22:37:16Z</dcterms:modified>
</cp:coreProperties>
</file>